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60" r:id="rId5"/>
    <p:sldId id="261" r:id="rId6"/>
    <p:sldId id="272" r:id="rId7"/>
    <p:sldId id="273" r:id="rId8"/>
    <p:sldId id="274" r:id="rId9"/>
    <p:sldId id="277" r:id="rId10"/>
    <p:sldId id="262" r:id="rId11"/>
    <p:sldId id="259" r:id="rId12"/>
    <p:sldId id="275" r:id="rId13"/>
    <p:sldId id="281" r:id="rId14"/>
    <p:sldId id="271" r:id="rId15"/>
    <p:sldId id="263" r:id="rId16"/>
    <p:sldId id="270" r:id="rId17"/>
    <p:sldId id="264" r:id="rId18"/>
    <p:sldId id="278" r:id="rId19"/>
    <p:sldId id="266" r:id="rId20"/>
    <p:sldId id="269" r:id="rId21"/>
    <p:sldId id="268" r:id="rId22"/>
    <p:sldId id="276" r:id="rId23"/>
    <p:sldId id="279" r:id="rId24"/>
    <p:sldId id="280" r:id="rId25"/>
    <p:sldId id="282" r:id="rId26"/>
    <p:sldId id="283" r:id="rId27"/>
    <p:sldId id="284" r:id="rId2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FA4993-C727-4A7C-A431-C67D1EBCFAC0}" type="datetimeFigureOut">
              <a:rPr lang="cs-CZ" smtClean="0"/>
              <a:pPr/>
              <a:t>3.11.2016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36FCEC-3300-4AB9-9384-94DD948E601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57245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Zdroj: SQL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Dummies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6FCEC-3300-4AB9-9384-94DD948E6014}" type="slidenum">
              <a:rPr lang="cs-CZ" smtClean="0"/>
              <a:pPr/>
              <a:t>25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3.11.2016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3.11.2016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3.11.2016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3.11.2016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Databázové systémy</a:t>
            </a:r>
            <a:br>
              <a:rPr lang="cs-CZ" dirty="0" smtClean="0"/>
            </a:br>
            <a:r>
              <a:rPr lang="cs-CZ" sz="1600" dirty="0" smtClean="0"/>
              <a:t>přednáška </a:t>
            </a:r>
            <a:r>
              <a:rPr lang="cs-CZ" sz="1600" smtClean="0"/>
              <a:t>2 – Datové typy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3648" y="3933056"/>
            <a:ext cx="6400800" cy="1752600"/>
          </a:xfrm>
        </p:spPr>
        <p:txBody>
          <a:bodyPr/>
          <a:lstStyle/>
          <a:p>
            <a:r>
              <a:rPr lang="cs-CZ" dirty="0" smtClean="0"/>
              <a:t>Roman Danel</a:t>
            </a:r>
          </a:p>
          <a:p>
            <a:r>
              <a:rPr lang="cs-CZ" sz="2000" dirty="0" smtClean="0"/>
              <a:t>Institut ekonomiky a systémů řízení</a:t>
            </a:r>
          </a:p>
          <a:p>
            <a:r>
              <a:rPr lang="cs-CZ" sz="2000" dirty="0" smtClean="0">
                <a:solidFill>
                  <a:srgbClr val="0070C0"/>
                </a:solidFill>
              </a:rPr>
              <a:t>2016</a:t>
            </a:r>
            <a:endParaRPr lang="cs-CZ" sz="2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Řetězcové - </a:t>
            </a:r>
            <a:r>
              <a:rPr lang="cs-CZ" dirty="0" err="1" smtClean="0"/>
              <a:t>MySQL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 smtClean="0"/>
              <a:t>Char</a:t>
            </a:r>
            <a:r>
              <a:rPr lang="cs-CZ" dirty="0" smtClean="0"/>
              <a:t>(m), m=0-255, delší se „ztratí“</a:t>
            </a:r>
          </a:p>
          <a:p>
            <a:r>
              <a:rPr lang="cs-CZ" dirty="0" err="1" smtClean="0"/>
              <a:t>Varchar</a:t>
            </a:r>
            <a:r>
              <a:rPr lang="cs-CZ" dirty="0" smtClean="0"/>
              <a:t>(m), m=0-255</a:t>
            </a:r>
          </a:p>
          <a:p>
            <a:r>
              <a:rPr lang="cs-CZ" dirty="0" err="1" smtClean="0"/>
              <a:t>Tinyblob</a:t>
            </a:r>
            <a:r>
              <a:rPr lang="cs-CZ" dirty="0" smtClean="0"/>
              <a:t> - </a:t>
            </a:r>
            <a:r>
              <a:rPr lang="cs-CZ" dirty="0"/>
              <a:t>0 až 255 bajtů</a:t>
            </a:r>
            <a:endParaRPr lang="cs-CZ" dirty="0" smtClean="0"/>
          </a:p>
          <a:p>
            <a:r>
              <a:rPr lang="cs-CZ" dirty="0" err="1" smtClean="0"/>
              <a:t>Blob</a:t>
            </a:r>
            <a:r>
              <a:rPr lang="cs-CZ" dirty="0"/>
              <a:t> </a:t>
            </a:r>
            <a:r>
              <a:rPr lang="cs-CZ" dirty="0" smtClean="0"/>
              <a:t>- </a:t>
            </a:r>
            <a:r>
              <a:rPr lang="cs-CZ" dirty="0"/>
              <a:t>0 až 65535 bajtů</a:t>
            </a:r>
            <a:endParaRPr lang="cs-CZ" dirty="0" smtClean="0"/>
          </a:p>
          <a:p>
            <a:r>
              <a:rPr lang="cs-CZ" dirty="0" err="1" smtClean="0"/>
              <a:t>Mediumblob</a:t>
            </a:r>
            <a:r>
              <a:rPr lang="cs-CZ" dirty="0" smtClean="0"/>
              <a:t>, </a:t>
            </a:r>
            <a:r>
              <a:rPr lang="cs-CZ" dirty="0" err="1" smtClean="0"/>
              <a:t>Longblob</a:t>
            </a:r>
            <a:endParaRPr lang="cs-CZ" dirty="0" smtClean="0"/>
          </a:p>
          <a:p>
            <a:r>
              <a:rPr lang="cs-CZ" dirty="0" err="1" smtClean="0"/>
              <a:t>TinyText</a:t>
            </a:r>
            <a:r>
              <a:rPr lang="cs-CZ" dirty="0" smtClean="0"/>
              <a:t> - </a:t>
            </a:r>
            <a:r>
              <a:rPr lang="cs-CZ" dirty="0"/>
              <a:t> 0 až 255 </a:t>
            </a:r>
            <a:r>
              <a:rPr lang="cs-CZ" dirty="0" smtClean="0"/>
              <a:t>bajtů</a:t>
            </a:r>
          </a:p>
          <a:p>
            <a:r>
              <a:rPr lang="cs-CZ" dirty="0" smtClean="0"/>
              <a:t>Text, </a:t>
            </a:r>
            <a:r>
              <a:rPr lang="cs-CZ" dirty="0" err="1" smtClean="0"/>
              <a:t>MediumText</a:t>
            </a:r>
            <a:r>
              <a:rPr lang="cs-CZ" dirty="0" smtClean="0"/>
              <a:t>, </a:t>
            </a:r>
            <a:r>
              <a:rPr lang="cs-CZ" dirty="0" err="1" smtClean="0"/>
              <a:t>LongText</a:t>
            </a:r>
            <a:endParaRPr lang="cs-CZ" dirty="0" smtClean="0"/>
          </a:p>
          <a:p>
            <a:r>
              <a:rPr lang="cs-CZ" dirty="0" err="1" smtClean="0"/>
              <a:t>Enum</a:t>
            </a:r>
            <a:r>
              <a:rPr lang="cs-CZ" dirty="0" smtClean="0"/>
              <a:t> - </a:t>
            </a:r>
            <a:r>
              <a:rPr lang="cs-CZ" dirty="0"/>
              <a:t>výčet hodnot; hodnoty ze sloupce mohou mít přiřazeny právě jednu hodnotu ze seznamu hodnot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7361227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Datumové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DATE</a:t>
            </a:r>
          </a:p>
          <a:p>
            <a:r>
              <a:rPr lang="cs-CZ" dirty="0" smtClean="0"/>
              <a:t>TIME</a:t>
            </a:r>
          </a:p>
          <a:p>
            <a:r>
              <a:rPr lang="cs-CZ" dirty="0" smtClean="0"/>
              <a:t>DATETIME</a:t>
            </a:r>
          </a:p>
          <a:p>
            <a:r>
              <a:rPr lang="cs-CZ" dirty="0" smtClean="0"/>
              <a:t>SMALLDATETIME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3560393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Datumové – Microsoft SQL Server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2696349" y="1516096"/>
          <a:ext cx="3751302" cy="4694172"/>
        </p:xfrm>
        <a:graphic>
          <a:graphicData uri="http://schemas.openxmlformats.org/drawingml/2006/table">
            <a:tbl>
              <a:tblPr/>
              <a:tblGrid>
                <a:gridCol w="1250434"/>
                <a:gridCol w="1250434"/>
                <a:gridCol w="1250434"/>
              </a:tblGrid>
              <a:tr h="353781">
                <a:tc>
                  <a:txBody>
                    <a:bodyPr/>
                    <a:lstStyle/>
                    <a:p>
                      <a:pPr fontAlgn="t"/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</a:rPr>
                        <a:t>Datový typ</a:t>
                      </a:r>
                    </a:p>
                  </a:txBody>
                  <a:tcPr marL="30498" marR="30498" marT="30498" marB="30498">
                    <a:lnL>
                      <a:noFill/>
                    </a:lnL>
                    <a:lnR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1000">
                          <a:solidFill>
                            <a:srgbClr val="000000"/>
                          </a:solidFill>
                          <a:effectLst/>
                        </a:rPr>
                        <a:t>Rozsah</a:t>
                      </a:r>
                    </a:p>
                  </a:txBody>
                  <a:tcPr marL="30498" marR="30498" marT="30498" marB="30498">
                    <a:lnL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1000">
                          <a:solidFill>
                            <a:srgbClr val="000000"/>
                          </a:solidFill>
                          <a:effectLst/>
                        </a:rPr>
                        <a:t>Paměť potřebná pro uložení</a:t>
                      </a:r>
                    </a:p>
                  </a:txBody>
                  <a:tcPr marL="30498" marR="30498" marT="30498" marB="30498">
                    <a:lnL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</a:tr>
              <a:tr h="353781"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date</a:t>
                      </a:r>
                    </a:p>
                  </a:txBody>
                  <a:tcPr marL="30498" marR="30498" marT="30498" marB="30498" anchor="ctr">
                    <a:lnL>
                      <a:noFill/>
                    </a:lnL>
                    <a:lnR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0001-01-01 až 9999-12-31</a:t>
                      </a:r>
                    </a:p>
                  </a:txBody>
                  <a:tcPr marL="30498" marR="30498" marT="30498" marB="30498" anchor="ctr">
                    <a:lnL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3 bajty</a:t>
                      </a:r>
                    </a:p>
                  </a:txBody>
                  <a:tcPr marL="30498" marR="30498" marT="30498" marB="30498" anchor="ctr">
                    <a:lnL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</a:tr>
              <a:tr h="353781"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Time</a:t>
                      </a:r>
                    </a:p>
                  </a:txBody>
                  <a:tcPr marL="30498" marR="30498" marT="30498" marB="30498" anchor="ctr">
                    <a:lnL>
                      <a:noFill/>
                    </a:lnL>
                    <a:lnR w="9525" cap="flat" cmpd="sng" algn="ctr">
                      <a:solidFill>
                        <a:srgbClr val="F1F1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00:00:00.000 až 23:59:59.999</a:t>
                      </a:r>
                    </a:p>
                  </a:txBody>
                  <a:tcPr marL="30498" marR="30498" marT="30498" marB="30498" anchor="ctr">
                    <a:lnL w="9525" cap="flat" cmpd="sng" algn="ctr">
                      <a:solidFill>
                        <a:srgbClr val="F1F1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1F1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5 bajtů</a:t>
                      </a:r>
                    </a:p>
                  </a:txBody>
                  <a:tcPr marL="30498" marR="30498" marT="30498" marB="30498" anchor="ctr">
                    <a:lnL w="9525" cap="flat" cmpd="sng" algn="ctr">
                      <a:solidFill>
                        <a:srgbClr val="F1F1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92958"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Datetime</a:t>
                      </a:r>
                    </a:p>
                  </a:txBody>
                  <a:tcPr marL="30498" marR="30498" marT="30498" marB="30498" anchor="ctr">
                    <a:lnL>
                      <a:noFill/>
                    </a:lnL>
                    <a:lnR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Rozsah pro datum 01.01.1753 až 31.12.9999 Rozsah pro čas 00:00:00 až 23:59:59.997</a:t>
                      </a:r>
                    </a:p>
                  </a:txBody>
                  <a:tcPr marL="30498" marR="30498" marT="30498" marB="30498" anchor="ctr">
                    <a:lnL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8 bajtů</a:t>
                      </a:r>
                    </a:p>
                  </a:txBody>
                  <a:tcPr marL="30498" marR="30498" marT="30498" marB="30498" anchor="ctr">
                    <a:lnL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</a:tr>
              <a:tr h="792958"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Datetime2(n)</a:t>
                      </a:r>
                    </a:p>
                  </a:txBody>
                  <a:tcPr marL="30498" marR="30498" marT="30498" marB="30498" anchor="ctr">
                    <a:lnL>
                      <a:noFill/>
                    </a:lnL>
                    <a:lnR w="9525" cap="flat" cmpd="sng" algn="ctr">
                      <a:solidFill>
                        <a:srgbClr val="F1F1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dirty="0">
                          <a:effectLst/>
                        </a:rPr>
                        <a:t>Rozsah pro datum 01.01.0001 až 31.12.9999 Rozsah pro čas 00:00:00 až 23:59:59.9999999</a:t>
                      </a:r>
                    </a:p>
                  </a:txBody>
                  <a:tcPr marL="30498" marR="30498" marT="30498" marB="30498" anchor="ctr">
                    <a:lnL w="9525" cap="flat" cmpd="sng" algn="ctr">
                      <a:solidFill>
                        <a:srgbClr val="F1F1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1F1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000">
                          <a:effectLst/>
                        </a:rPr>
                        <a:t>Podle přesnosti od 6 bajtů do 8 bajtů</a:t>
                      </a:r>
                    </a:p>
                  </a:txBody>
                  <a:tcPr marL="30498" marR="30498" marT="30498" marB="30498" anchor="ctr">
                    <a:lnL w="9525" cap="flat" cmpd="sng" algn="ctr">
                      <a:solidFill>
                        <a:srgbClr val="F1F1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085743"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Datetimeoffset</a:t>
                      </a:r>
                    </a:p>
                  </a:txBody>
                  <a:tcPr marL="30498" marR="30498" marT="30498" marB="30498" anchor="ctr">
                    <a:lnL>
                      <a:noFill/>
                    </a:lnL>
                    <a:lnR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Rozsah pro datum 01.01.0001 až 31.12.9999 Rozsah pro čas 00:00:00 až 23:59:59.9999999 Rozsah pro časovou zónu -14:00 až +14:00</a:t>
                      </a:r>
                    </a:p>
                  </a:txBody>
                  <a:tcPr marL="30498" marR="30498" marT="30498" marB="30498" anchor="ctr">
                    <a:lnL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10 bajtů</a:t>
                      </a:r>
                    </a:p>
                  </a:txBody>
                  <a:tcPr marL="30498" marR="30498" marT="30498" marB="30498" anchor="ctr">
                    <a:lnL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</a:tr>
              <a:tr h="792958"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Smalldatetime</a:t>
                      </a:r>
                    </a:p>
                  </a:txBody>
                  <a:tcPr marL="30498" marR="30498" marT="30498" marB="30498" anchor="ctr">
                    <a:lnL>
                      <a:noFill/>
                    </a:lnL>
                    <a:lnR w="9525" cap="flat" cmpd="sng" algn="ctr">
                      <a:solidFill>
                        <a:srgbClr val="F1F1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000">
                          <a:effectLst/>
                        </a:rPr>
                        <a:t>Rozsah pro datum 01.01.1900 až 06.06.2079 Rozsah pro čas 00:00:00 až 23:59:00</a:t>
                      </a:r>
                    </a:p>
                  </a:txBody>
                  <a:tcPr marL="30498" marR="30498" marT="30498" marB="30498" anchor="ctr">
                    <a:lnL w="9525" cap="flat" cmpd="sng" algn="ctr">
                      <a:solidFill>
                        <a:srgbClr val="F1F1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1F1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dirty="0">
                          <a:effectLst/>
                        </a:rPr>
                        <a:t>4 bajty</a:t>
                      </a:r>
                    </a:p>
                  </a:txBody>
                  <a:tcPr marL="30498" marR="30498" marT="30498" marB="30498" anchor="ctr">
                    <a:lnL w="9525" cap="flat" cmpd="sng" algn="ctr">
                      <a:solidFill>
                        <a:srgbClr val="F1F1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43114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Interval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Dva typy</a:t>
            </a:r>
          </a:p>
          <a:p>
            <a:pPr lvl="1"/>
            <a:r>
              <a:rPr lang="cs-CZ" dirty="0" err="1" smtClean="0"/>
              <a:t>Year</a:t>
            </a:r>
            <a:r>
              <a:rPr lang="cs-CZ" dirty="0" smtClean="0"/>
              <a:t>-</a:t>
            </a:r>
            <a:r>
              <a:rPr lang="cs-CZ" dirty="0" err="1" smtClean="0"/>
              <a:t>month</a:t>
            </a:r>
            <a:endParaRPr lang="cs-CZ" dirty="0" smtClean="0"/>
          </a:p>
          <a:p>
            <a:pPr lvl="1"/>
            <a:r>
              <a:rPr lang="cs-CZ" dirty="0" err="1" smtClean="0"/>
              <a:t>Day</a:t>
            </a:r>
            <a:r>
              <a:rPr lang="cs-CZ" dirty="0" smtClean="0"/>
              <a:t>-</a:t>
            </a:r>
            <a:r>
              <a:rPr lang="cs-CZ" dirty="0" err="1" smtClean="0"/>
              <a:t>time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Ostatní datové typy – MS SQL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 smtClean="0"/>
              <a:t>Bit</a:t>
            </a:r>
            <a:r>
              <a:rPr lang="cs-CZ" dirty="0" smtClean="0"/>
              <a:t> – 1/0, paměť 1 bit</a:t>
            </a:r>
          </a:p>
          <a:p>
            <a:r>
              <a:rPr lang="cs-CZ" b="1" dirty="0" err="1"/>
              <a:t>Timestamp</a:t>
            </a:r>
            <a:r>
              <a:rPr lang="cs-CZ" dirty="0"/>
              <a:t> – je datový typ, který generuje jedinečné binární číslo, které se používá na rozlišení verze řádků „</a:t>
            </a:r>
            <a:r>
              <a:rPr lang="cs-CZ" dirty="0" err="1"/>
              <a:t>rowversion</a:t>
            </a:r>
            <a:r>
              <a:rPr lang="cs-CZ" dirty="0"/>
              <a:t>“. Tento datový typ neukládá datum a čas! Pro uložení data a času používejte datetime2. V paměti zabírá 8 bajtů.</a:t>
            </a:r>
          </a:p>
          <a:p>
            <a:r>
              <a:rPr lang="cs-CZ" b="1" dirty="0" err="1"/>
              <a:t>Uniqueidentifier</a:t>
            </a:r>
            <a:r>
              <a:rPr lang="cs-CZ" dirty="0"/>
              <a:t> – je datový typ, který ve spojení například s funkcí NEWID() vygeneruje unikátní identifikátor. V paměti zabírá 16 bajtů.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8556633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Hodnota NULL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Hodnota, která není určena</a:t>
            </a:r>
          </a:p>
          <a:p>
            <a:r>
              <a:rPr lang="cs-CZ" dirty="0" smtClean="0"/>
              <a:t>U sloupce lze definovat vlastnost NULL/NOT NULL</a:t>
            </a:r>
          </a:p>
          <a:p>
            <a:r>
              <a:rPr lang="cs-CZ" dirty="0" smtClean="0"/>
              <a:t>V dotazech:</a:t>
            </a:r>
          </a:p>
          <a:p>
            <a:pPr marL="457200" lvl="1" indent="0">
              <a:buNone/>
            </a:pPr>
            <a:r>
              <a:rPr lang="cs-CZ" dirty="0" smtClean="0">
                <a:solidFill>
                  <a:srgbClr val="00B0F0"/>
                </a:solidFill>
              </a:rPr>
              <a:t>SELECT  * </a:t>
            </a:r>
            <a:r>
              <a:rPr lang="cs-CZ" dirty="0" err="1" smtClean="0">
                <a:solidFill>
                  <a:srgbClr val="00B0F0"/>
                </a:solidFill>
              </a:rPr>
              <a:t>from</a:t>
            </a:r>
            <a:r>
              <a:rPr lang="cs-CZ" dirty="0" smtClean="0">
                <a:solidFill>
                  <a:srgbClr val="00B0F0"/>
                </a:solidFill>
              </a:rPr>
              <a:t> TABLE</a:t>
            </a:r>
          </a:p>
          <a:p>
            <a:pPr marL="457200" lvl="1" indent="0">
              <a:buNone/>
            </a:pPr>
            <a:r>
              <a:rPr lang="cs-CZ" dirty="0">
                <a:solidFill>
                  <a:srgbClr val="00B0F0"/>
                </a:solidFill>
              </a:rPr>
              <a:t>	</a:t>
            </a:r>
            <a:r>
              <a:rPr lang="cs-CZ" dirty="0" err="1" smtClean="0">
                <a:solidFill>
                  <a:srgbClr val="00B0F0"/>
                </a:solidFill>
              </a:rPr>
              <a:t>where</a:t>
            </a:r>
            <a:r>
              <a:rPr lang="cs-CZ" dirty="0" smtClean="0">
                <a:solidFill>
                  <a:srgbClr val="00B0F0"/>
                </a:solidFill>
              </a:rPr>
              <a:t> </a:t>
            </a:r>
            <a:r>
              <a:rPr lang="cs-CZ" dirty="0" err="1" smtClean="0">
                <a:solidFill>
                  <a:srgbClr val="00B0F0"/>
                </a:solidFill>
              </a:rPr>
              <a:t>hodnota_sloupce</a:t>
            </a:r>
            <a:r>
              <a:rPr lang="cs-CZ" dirty="0" smtClean="0">
                <a:solidFill>
                  <a:srgbClr val="00B0F0"/>
                </a:solidFill>
              </a:rPr>
              <a:t> IS NULL;</a:t>
            </a:r>
            <a:endParaRPr lang="cs-CZ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36670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Primární klíč – </a:t>
            </a:r>
            <a:r>
              <a:rPr lang="cs-CZ" dirty="0" err="1" smtClean="0"/>
              <a:t>Primary</a:t>
            </a:r>
            <a:r>
              <a:rPr lang="cs-CZ" dirty="0" smtClean="0"/>
              <a:t> </a:t>
            </a:r>
            <a:r>
              <a:rPr lang="cs-CZ" dirty="0" err="1" smtClean="0"/>
              <a:t>Key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>
                <a:solidFill>
                  <a:srgbClr val="FF0000"/>
                </a:solidFill>
              </a:rPr>
              <a:t>Primární klíč </a:t>
            </a:r>
            <a:r>
              <a:rPr lang="cs-CZ" dirty="0" smtClean="0"/>
              <a:t>– definuje se nad jedním nebo více sloupci tabulky. Hlavním účelem primárního klíče je </a:t>
            </a:r>
            <a:r>
              <a:rPr lang="cs-CZ" dirty="0" smtClean="0">
                <a:solidFill>
                  <a:srgbClr val="FF0000"/>
                </a:solidFill>
              </a:rPr>
              <a:t>zajistit jednoznačnost záznamů v tabulce</a:t>
            </a:r>
            <a:r>
              <a:rPr lang="cs-CZ" dirty="0" smtClean="0"/>
              <a:t>.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Data primárního klíče nesmí obsahovat duplicitu nebo hodnotu </a:t>
            </a:r>
            <a:r>
              <a:rPr lang="cs-CZ" dirty="0" err="1" smtClean="0"/>
              <a:t>Null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6477168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Automaticky generované číslo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MySQL</a:t>
            </a:r>
            <a:r>
              <a:rPr lang="cs-CZ" dirty="0" smtClean="0"/>
              <a:t> – AUTO_INCREMENT</a:t>
            </a:r>
          </a:p>
          <a:p>
            <a:r>
              <a:rPr lang="cs-CZ" dirty="0" smtClean="0"/>
              <a:t>MS SQL – IDENTITY</a:t>
            </a:r>
          </a:p>
          <a:p>
            <a:r>
              <a:rPr lang="cs-CZ" dirty="0" err="1" smtClean="0"/>
              <a:t>Oracle</a:t>
            </a:r>
            <a:r>
              <a:rPr lang="cs-CZ" dirty="0" smtClean="0"/>
              <a:t> – sekvence</a:t>
            </a:r>
          </a:p>
          <a:p>
            <a:r>
              <a:rPr lang="cs-CZ" dirty="0" smtClean="0"/>
              <a:t>Access – Automatické číslo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879769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Automatické číslo - </a:t>
            </a:r>
            <a:r>
              <a:rPr lang="cs-CZ" dirty="0" err="1" smtClean="0"/>
              <a:t>Oracle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67944" y="1628800"/>
            <a:ext cx="4474840" cy="4525963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cs-CZ" dirty="0" err="1"/>
              <a:t>create</a:t>
            </a:r>
            <a:r>
              <a:rPr lang="cs-CZ" dirty="0"/>
              <a:t>  </a:t>
            </a:r>
            <a:r>
              <a:rPr lang="cs-CZ" b="1" dirty="0" err="1"/>
              <a:t>sequence</a:t>
            </a:r>
            <a:r>
              <a:rPr lang="cs-CZ" dirty="0"/>
              <a:t> </a:t>
            </a:r>
            <a:r>
              <a:rPr lang="cs-CZ" dirty="0" err="1"/>
              <a:t>odeslani_s</a:t>
            </a:r>
            <a:endParaRPr lang="cs-CZ" dirty="0"/>
          </a:p>
          <a:p>
            <a:pPr marL="0" indent="0">
              <a:buNone/>
            </a:pPr>
            <a:r>
              <a:rPr lang="cs-CZ" dirty="0" err="1"/>
              <a:t>increment</a:t>
            </a:r>
            <a:r>
              <a:rPr lang="cs-CZ" dirty="0"/>
              <a:t> by 1</a:t>
            </a:r>
          </a:p>
          <a:p>
            <a:pPr marL="0" indent="0">
              <a:buNone/>
            </a:pPr>
            <a:r>
              <a:rPr lang="cs-CZ" dirty="0"/>
              <a:t>start </a:t>
            </a:r>
            <a:r>
              <a:rPr lang="cs-CZ" dirty="0" err="1"/>
              <a:t>with</a:t>
            </a:r>
            <a:r>
              <a:rPr lang="cs-CZ" dirty="0"/>
              <a:t>   100</a:t>
            </a:r>
          </a:p>
          <a:p>
            <a:pPr marL="0" indent="0">
              <a:buNone/>
            </a:pPr>
            <a:r>
              <a:rPr lang="cs-CZ" dirty="0" err="1"/>
              <a:t>minvalue</a:t>
            </a:r>
            <a:r>
              <a:rPr lang="cs-CZ" dirty="0"/>
              <a:t>     1</a:t>
            </a:r>
          </a:p>
          <a:p>
            <a:pPr marL="0" indent="0">
              <a:buNone/>
            </a:pPr>
            <a:r>
              <a:rPr lang="cs-CZ" dirty="0" err="1"/>
              <a:t>nocycle</a:t>
            </a:r>
            <a:endParaRPr lang="cs-CZ" dirty="0"/>
          </a:p>
          <a:p>
            <a:pPr marL="0" indent="0">
              <a:buNone/>
            </a:pPr>
            <a:r>
              <a:rPr lang="cs-CZ" dirty="0" err="1"/>
              <a:t>cache</a:t>
            </a:r>
            <a:r>
              <a:rPr lang="cs-CZ" dirty="0"/>
              <a:t>        20</a:t>
            </a:r>
          </a:p>
          <a:p>
            <a:pPr marL="0" indent="0">
              <a:buNone/>
            </a:pPr>
            <a:r>
              <a:rPr lang="cs-CZ" dirty="0" err="1"/>
              <a:t>noorder</a:t>
            </a:r>
            <a:r>
              <a:rPr lang="cs-CZ" dirty="0"/>
              <a:t>;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err="1"/>
              <a:t>create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replace</a:t>
            </a:r>
            <a:r>
              <a:rPr lang="cs-CZ" dirty="0"/>
              <a:t> </a:t>
            </a:r>
            <a:r>
              <a:rPr lang="cs-CZ" b="1" dirty="0" err="1"/>
              <a:t>trigger</a:t>
            </a:r>
            <a:r>
              <a:rPr lang="cs-CZ" dirty="0"/>
              <a:t> </a:t>
            </a:r>
            <a:r>
              <a:rPr lang="cs-CZ" dirty="0" err="1"/>
              <a:t>autoincr_odeslani_id</a:t>
            </a:r>
            <a:endParaRPr lang="cs-CZ" dirty="0"/>
          </a:p>
          <a:p>
            <a:pPr marL="0" indent="0">
              <a:buNone/>
            </a:pPr>
            <a:r>
              <a:rPr lang="cs-CZ" dirty="0" err="1"/>
              <a:t>before</a:t>
            </a:r>
            <a:r>
              <a:rPr lang="cs-CZ" dirty="0"/>
              <a:t> insert on </a:t>
            </a:r>
            <a:r>
              <a:rPr lang="cs-CZ" dirty="0" err="1"/>
              <a:t>odeslani</a:t>
            </a:r>
            <a:endParaRPr lang="cs-CZ" dirty="0"/>
          </a:p>
          <a:p>
            <a:pPr marL="0" indent="0">
              <a:buNone/>
            </a:pP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each</a:t>
            </a:r>
            <a:r>
              <a:rPr lang="cs-CZ" dirty="0"/>
              <a:t> </a:t>
            </a:r>
            <a:r>
              <a:rPr lang="cs-CZ" dirty="0" err="1"/>
              <a:t>row</a:t>
            </a:r>
            <a:endParaRPr lang="cs-CZ" dirty="0"/>
          </a:p>
          <a:p>
            <a:pPr marL="0" indent="0">
              <a:buNone/>
            </a:pPr>
            <a:r>
              <a:rPr lang="cs-CZ" dirty="0" err="1"/>
              <a:t>declare</a:t>
            </a:r>
            <a:endParaRPr lang="cs-CZ" dirty="0"/>
          </a:p>
          <a:p>
            <a:pPr marL="0" indent="0">
              <a:buNone/>
            </a:pPr>
            <a:r>
              <a:rPr lang="cs-CZ" dirty="0" err="1"/>
              <a:t>pkvalue</a:t>
            </a:r>
            <a:r>
              <a:rPr lang="cs-CZ" dirty="0"/>
              <a:t>  </a:t>
            </a:r>
            <a:r>
              <a:rPr lang="cs-CZ" dirty="0" err="1"/>
              <a:t>number</a:t>
            </a:r>
            <a:r>
              <a:rPr lang="cs-CZ" dirty="0"/>
              <a:t>;</a:t>
            </a:r>
          </a:p>
          <a:p>
            <a:pPr marL="0" indent="0">
              <a:buNone/>
            </a:pPr>
            <a:r>
              <a:rPr lang="cs-CZ" dirty="0" err="1"/>
              <a:t>begin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 </a:t>
            </a:r>
            <a:r>
              <a:rPr lang="cs-CZ" dirty="0" err="1"/>
              <a:t>select</a:t>
            </a:r>
            <a:r>
              <a:rPr lang="cs-CZ" dirty="0"/>
              <a:t> </a:t>
            </a:r>
            <a:r>
              <a:rPr lang="cs-CZ" dirty="0" err="1"/>
              <a:t>odeslani_s.nextval</a:t>
            </a:r>
            <a:r>
              <a:rPr lang="cs-CZ" dirty="0"/>
              <a:t> </a:t>
            </a:r>
            <a:r>
              <a:rPr lang="cs-CZ" dirty="0" err="1"/>
              <a:t>into</a:t>
            </a:r>
            <a:r>
              <a:rPr lang="cs-CZ" dirty="0"/>
              <a:t> </a:t>
            </a:r>
            <a:r>
              <a:rPr lang="cs-CZ" dirty="0" err="1"/>
              <a:t>pkvalue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dual</a:t>
            </a:r>
            <a:r>
              <a:rPr lang="cs-CZ" dirty="0"/>
              <a:t>;</a:t>
            </a:r>
          </a:p>
          <a:p>
            <a:pPr marL="0" indent="0">
              <a:buNone/>
            </a:pPr>
            <a:r>
              <a:rPr lang="cs-CZ" dirty="0"/>
              <a:t>  :</a:t>
            </a:r>
            <a:r>
              <a:rPr lang="cs-CZ" dirty="0" err="1"/>
              <a:t>new.odeslani_id</a:t>
            </a:r>
            <a:r>
              <a:rPr lang="cs-CZ" dirty="0"/>
              <a:t> := </a:t>
            </a:r>
            <a:r>
              <a:rPr lang="cs-CZ" dirty="0" err="1"/>
              <a:t>pkvalue</a:t>
            </a:r>
            <a:r>
              <a:rPr lang="cs-CZ" dirty="0"/>
              <a:t>;</a:t>
            </a:r>
          </a:p>
          <a:p>
            <a:pPr marL="0" indent="0">
              <a:buNone/>
            </a:pPr>
            <a:r>
              <a:rPr lang="cs-CZ" dirty="0"/>
              <a:t>end;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611560" y="1700808"/>
            <a:ext cx="324036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b="1" dirty="0" err="1"/>
              <a:t>create</a:t>
            </a:r>
            <a:r>
              <a:rPr lang="cs-CZ" sz="1100" b="1" dirty="0"/>
              <a:t> table </a:t>
            </a:r>
            <a:r>
              <a:rPr lang="cs-CZ" sz="1100" dirty="0" err="1"/>
              <a:t>odeslani</a:t>
            </a:r>
            <a:r>
              <a:rPr lang="cs-CZ" sz="1100" dirty="0"/>
              <a:t> (</a:t>
            </a:r>
          </a:p>
          <a:p>
            <a:r>
              <a:rPr lang="cs-CZ" sz="1100" dirty="0"/>
              <a:t>  </a:t>
            </a:r>
            <a:r>
              <a:rPr lang="cs-CZ" sz="1100" b="1" dirty="0" err="1">
                <a:solidFill>
                  <a:srgbClr val="FF0000"/>
                </a:solidFill>
              </a:rPr>
              <a:t>odeslani_id</a:t>
            </a:r>
            <a:r>
              <a:rPr lang="cs-CZ" sz="1100" b="1" dirty="0">
                <a:solidFill>
                  <a:srgbClr val="FF0000"/>
                </a:solidFill>
              </a:rPr>
              <a:t> </a:t>
            </a:r>
            <a:r>
              <a:rPr lang="cs-CZ" sz="1100" dirty="0"/>
              <a:t>       </a:t>
            </a:r>
            <a:r>
              <a:rPr lang="cs-CZ" sz="1100" dirty="0" err="1"/>
              <a:t>number</a:t>
            </a:r>
            <a:r>
              <a:rPr lang="cs-CZ" sz="1100" dirty="0"/>
              <a:t> NOT NULL,</a:t>
            </a:r>
          </a:p>
          <a:p>
            <a:r>
              <a:rPr lang="cs-CZ" sz="1100" dirty="0"/>
              <a:t>  CIS#NEM_KOD        NUMBER(3) NOT NULL,         </a:t>
            </a:r>
            <a:r>
              <a:rPr lang="cs-CZ" sz="1100" dirty="0" smtClean="0"/>
              <a:t/>
            </a:r>
            <a:br>
              <a:rPr lang="cs-CZ" sz="1100" dirty="0" smtClean="0"/>
            </a:br>
            <a:r>
              <a:rPr lang="cs-CZ" sz="1100" dirty="0" smtClean="0"/>
              <a:t>  </a:t>
            </a:r>
            <a:r>
              <a:rPr lang="cs-CZ" sz="1100" dirty="0"/>
              <a:t>-- Pro jakou nemocnici je to </a:t>
            </a:r>
            <a:r>
              <a:rPr lang="cs-CZ" sz="1100" dirty="0" err="1"/>
              <a:t>vygenerovane</a:t>
            </a:r>
            <a:endParaRPr lang="cs-CZ" sz="1100" dirty="0"/>
          </a:p>
          <a:p>
            <a:r>
              <a:rPr lang="cs-CZ" sz="1100" dirty="0"/>
              <a:t>  CIS#POJ_KODPOJ     NUMBER(3) NOT NULL,         </a:t>
            </a:r>
            <a:r>
              <a:rPr lang="cs-CZ" sz="1100" dirty="0" smtClean="0"/>
              <a:t/>
            </a:r>
            <a:br>
              <a:rPr lang="cs-CZ" sz="1100" dirty="0" smtClean="0"/>
            </a:br>
            <a:r>
              <a:rPr lang="cs-CZ" sz="1100" dirty="0" smtClean="0"/>
              <a:t>  </a:t>
            </a:r>
            <a:r>
              <a:rPr lang="cs-CZ" sz="1100" dirty="0"/>
              <a:t>-- Pro jakou </a:t>
            </a:r>
            <a:r>
              <a:rPr lang="cs-CZ" sz="1100" dirty="0" err="1"/>
              <a:t>pojistovnu</a:t>
            </a:r>
            <a:r>
              <a:rPr lang="cs-CZ" sz="1100" dirty="0"/>
              <a:t> je to </a:t>
            </a:r>
            <a:r>
              <a:rPr lang="cs-CZ" sz="1100" dirty="0" err="1"/>
              <a:t>vygenerovane</a:t>
            </a:r>
            <a:endParaRPr lang="cs-CZ" sz="1100" dirty="0"/>
          </a:p>
          <a:p>
            <a:r>
              <a:rPr lang="cs-CZ" sz="1100" dirty="0"/>
              <a:t>  </a:t>
            </a:r>
            <a:r>
              <a:rPr lang="cs-CZ" sz="1100" dirty="0" err="1"/>
              <a:t>odeslani_ICP</a:t>
            </a:r>
            <a:r>
              <a:rPr lang="cs-CZ" sz="1100" dirty="0"/>
              <a:t>       NUMBER(8) NOT NULL,           </a:t>
            </a:r>
            <a:r>
              <a:rPr lang="cs-CZ" sz="1100" dirty="0" smtClean="0"/>
              <a:t/>
            </a:r>
            <a:br>
              <a:rPr lang="cs-CZ" sz="1100" dirty="0" smtClean="0"/>
            </a:br>
            <a:r>
              <a:rPr lang="cs-CZ" sz="1100" dirty="0" smtClean="0"/>
              <a:t>-- </a:t>
            </a:r>
            <a:r>
              <a:rPr lang="cs-CZ" sz="1100" dirty="0"/>
              <a:t>Pro jakou </a:t>
            </a:r>
            <a:r>
              <a:rPr lang="cs-CZ" sz="1100" dirty="0" err="1"/>
              <a:t>pojistovnu</a:t>
            </a:r>
            <a:r>
              <a:rPr lang="cs-CZ" sz="1100" dirty="0"/>
              <a:t> je to </a:t>
            </a:r>
            <a:r>
              <a:rPr lang="cs-CZ" sz="1100" dirty="0" err="1"/>
              <a:t>vygenerovane</a:t>
            </a:r>
            <a:endParaRPr lang="cs-CZ" sz="1100" dirty="0"/>
          </a:p>
          <a:p>
            <a:r>
              <a:rPr lang="cs-CZ" sz="1100" dirty="0"/>
              <a:t>  </a:t>
            </a:r>
            <a:r>
              <a:rPr lang="cs-CZ" sz="1100" dirty="0" err="1"/>
              <a:t>odeslani_OBDOBI</a:t>
            </a:r>
            <a:r>
              <a:rPr lang="cs-CZ" sz="1100" dirty="0"/>
              <a:t>    VARCHAR2(6) DEFAULT ' ',      </a:t>
            </a:r>
            <a:r>
              <a:rPr lang="cs-CZ" sz="1100" dirty="0" smtClean="0"/>
              <a:t/>
            </a:r>
            <a:br>
              <a:rPr lang="cs-CZ" sz="1100" dirty="0" smtClean="0"/>
            </a:br>
            <a:r>
              <a:rPr lang="cs-CZ" sz="1100" dirty="0" smtClean="0"/>
              <a:t>-- </a:t>
            </a:r>
            <a:r>
              <a:rPr lang="cs-CZ" sz="1100" dirty="0"/>
              <a:t>Za </a:t>
            </a:r>
            <a:r>
              <a:rPr lang="cs-CZ" sz="1100" dirty="0" err="1"/>
              <a:t>jake</a:t>
            </a:r>
            <a:r>
              <a:rPr lang="cs-CZ" sz="1100" dirty="0"/>
              <a:t> </a:t>
            </a:r>
            <a:r>
              <a:rPr lang="cs-CZ" sz="1100" dirty="0" err="1"/>
              <a:t>obdobi</a:t>
            </a:r>
            <a:r>
              <a:rPr lang="cs-CZ" sz="1100" dirty="0"/>
              <a:t> jsou data </a:t>
            </a:r>
            <a:r>
              <a:rPr lang="cs-CZ" sz="1100" dirty="0" err="1"/>
              <a:t>zpracovany</a:t>
            </a:r>
            <a:endParaRPr lang="cs-CZ" sz="1100" dirty="0"/>
          </a:p>
          <a:p>
            <a:r>
              <a:rPr lang="cs-CZ" sz="1100" dirty="0"/>
              <a:t>  </a:t>
            </a:r>
            <a:r>
              <a:rPr lang="cs-CZ" sz="1100" dirty="0" err="1"/>
              <a:t>odeslani_poc_zprac</a:t>
            </a:r>
            <a:r>
              <a:rPr lang="cs-CZ" sz="1100" dirty="0"/>
              <a:t> </a:t>
            </a:r>
            <a:r>
              <a:rPr lang="cs-CZ" sz="1100" dirty="0" err="1"/>
              <a:t>number</a:t>
            </a:r>
            <a:r>
              <a:rPr lang="cs-CZ" sz="1100" dirty="0"/>
              <a:t> default 1 not </a:t>
            </a:r>
            <a:r>
              <a:rPr lang="cs-CZ" sz="1100" dirty="0" err="1"/>
              <a:t>null</a:t>
            </a:r>
            <a:r>
              <a:rPr lang="cs-CZ" sz="1100" dirty="0"/>
              <a:t> ,   </a:t>
            </a:r>
            <a:r>
              <a:rPr lang="cs-CZ" sz="1100" dirty="0" smtClean="0"/>
              <a:t/>
            </a:r>
            <a:br>
              <a:rPr lang="cs-CZ" sz="1100" dirty="0" smtClean="0"/>
            </a:br>
            <a:r>
              <a:rPr lang="cs-CZ" sz="1100" dirty="0" smtClean="0"/>
              <a:t>-- </a:t>
            </a:r>
            <a:r>
              <a:rPr lang="cs-CZ" sz="1100" dirty="0" err="1"/>
              <a:t>Pocet</a:t>
            </a:r>
            <a:r>
              <a:rPr lang="cs-CZ" sz="1100" dirty="0"/>
              <a:t> </a:t>
            </a:r>
            <a:r>
              <a:rPr lang="cs-CZ" sz="1100" dirty="0" err="1"/>
              <a:t>zpracovani</a:t>
            </a:r>
            <a:r>
              <a:rPr lang="cs-CZ" sz="1100" dirty="0"/>
              <a:t> </a:t>
            </a:r>
            <a:r>
              <a:rPr lang="cs-CZ" sz="1100" dirty="0" err="1"/>
              <a:t>daneho</a:t>
            </a:r>
            <a:r>
              <a:rPr lang="cs-CZ" sz="1100" dirty="0"/>
              <a:t> </a:t>
            </a:r>
            <a:r>
              <a:rPr lang="cs-CZ" sz="1100" dirty="0" err="1"/>
              <a:t>obdobi</a:t>
            </a:r>
            <a:endParaRPr lang="cs-CZ" sz="1100" dirty="0"/>
          </a:p>
          <a:p>
            <a:r>
              <a:rPr lang="cs-CZ" sz="1100" dirty="0"/>
              <a:t>  </a:t>
            </a:r>
            <a:r>
              <a:rPr lang="cs-CZ" sz="1100" dirty="0" err="1"/>
              <a:t>odeslani_usrins</a:t>
            </a:r>
            <a:r>
              <a:rPr lang="cs-CZ" sz="1100" dirty="0"/>
              <a:t>    </a:t>
            </a:r>
            <a:r>
              <a:rPr lang="cs-CZ" sz="1100" dirty="0" err="1"/>
              <a:t>varchar</a:t>
            </a:r>
            <a:r>
              <a:rPr lang="cs-CZ" sz="1100" dirty="0"/>
              <a:t>(100),                 </a:t>
            </a:r>
            <a:r>
              <a:rPr lang="cs-CZ" sz="1100" dirty="0" smtClean="0"/>
              <a:t/>
            </a:r>
            <a:br>
              <a:rPr lang="cs-CZ" sz="1100" dirty="0" smtClean="0"/>
            </a:br>
            <a:r>
              <a:rPr lang="cs-CZ" sz="1100" dirty="0" smtClean="0"/>
              <a:t>-- </a:t>
            </a:r>
            <a:r>
              <a:rPr lang="cs-CZ" sz="1100" dirty="0" err="1"/>
              <a:t>Login</a:t>
            </a:r>
            <a:r>
              <a:rPr lang="cs-CZ" sz="1100" dirty="0"/>
              <a:t> </a:t>
            </a:r>
            <a:r>
              <a:rPr lang="cs-CZ" sz="1100" dirty="0" err="1"/>
              <a:t>uzivatele</a:t>
            </a:r>
            <a:r>
              <a:rPr lang="cs-CZ" sz="1100" dirty="0"/>
              <a:t> </a:t>
            </a:r>
            <a:r>
              <a:rPr lang="cs-CZ" sz="1100" dirty="0" err="1"/>
              <a:t>ktery</a:t>
            </a:r>
            <a:r>
              <a:rPr lang="cs-CZ" sz="1100" dirty="0"/>
              <a:t> to </a:t>
            </a:r>
            <a:r>
              <a:rPr lang="cs-CZ" sz="1100" dirty="0" err="1"/>
              <a:t>vlozil</a:t>
            </a:r>
            <a:endParaRPr lang="cs-CZ" sz="1100" dirty="0"/>
          </a:p>
          <a:p>
            <a:r>
              <a:rPr lang="cs-CZ" sz="1100" dirty="0"/>
              <a:t>  </a:t>
            </a:r>
            <a:r>
              <a:rPr lang="cs-CZ" sz="1100" dirty="0" err="1"/>
              <a:t>odeslani_stdins</a:t>
            </a:r>
            <a:r>
              <a:rPr lang="cs-CZ" sz="1100" dirty="0"/>
              <a:t>    </a:t>
            </a:r>
            <a:r>
              <a:rPr lang="cs-CZ" sz="1100" dirty="0" err="1"/>
              <a:t>date</a:t>
            </a:r>
            <a:r>
              <a:rPr lang="cs-CZ" sz="1100" dirty="0"/>
              <a:t>,                        </a:t>
            </a:r>
            <a:r>
              <a:rPr lang="cs-CZ" sz="1100" dirty="0" smtClean="0"/>
              <a:t/>
            </a:r>
            <a:br>
              <a:rPr lang="cs-CZ" sz="1100" dirty="0" smtClean="0"/>
            </a:br>
            <a:r>
              <a:rPr lang="cs-CZ" sz="1100" dirty="0" smtClean="0"/>
              <a:t> </a:t>
            </a:r>
            <a:r>
              <a:rPr lang="cs-CZ" sz="1100" dirty="0"/>
              <a:t>-- </a:t>
            </a:r>
            <a:r>
              <a:rPr lang="cs-CZ" sz="1100" dirty="0" err="1"/>
              <a:t>Cas</a:t>
            </a:r>
            <a:r>
              <a:rPr lang="cs-CZ" sz="1100" dirty="0"/>
              <a:t> kdy to dany </a:t>
            </a:r>
            <a:r>
              <a:rPr lang="cs-CZ" sz="1100" dirty="0" err="1"/>
              <a:t>uzivatel</a:t>
            </a:r>
            <a:r>
              <a:rPr lang="cs-CZ" sz="1100" dirty="0"/>
              <a:t> </a:t>
            </a:r>
            <a:r>
              <a:rPr lang="cs-CZ" sz="1100" dirty="0" err="1"/>
              <a:t>vlozil</a:t>
            </a:r>
            <a:endParaRPr lang="cs-CZ" sz="1100" dirty="0"/>
          </a:p>
          <a:p>
            <a:r>
              <a:rPr lang="cs-CZ" sz="1100" dirty="0"/>
              <a:t>  </a:t>
            </a:r>
            <a:r>
              <a:rPr lang="cs-CZ" sz="1100" dirty="0" err="1"/>
              <a:t>odeslani_usrupd</a:t>
            </a:r>
            <a:r>
              <a:rPr lang="cs-CZ" sz="1100" dirty="0"/>
              <a:t>    </a:t>
            </a:r>
            <a:r>
              <a:rPr lang="cs-CZ" sz="1100" dirty="0" err="1"/>
              <a:t>varchar</a:t>
            </a:r>
            <a:r>
              <a:rPr lang="cs-CZ" sz="1100" dirty="0"/>
              <a:t>(100),                </a:t>
            </a:r>
            <a:r>
              <a:rPr lang="cs-CZ" sz="1100" dirty="0" smtClean="0"/>
              <a:t/>
            </a:r>
            <a:br>
              <a:rPr lang="cs-CZ" sz="1100" dirty="0" smtClean="0"/>
            </a:br>
            <a:r>
              <a:rPr lang="cs-CZ" sz="1100" dirty="0" smtClean="0"/>
              <a:t> </a:t>
            </a:r>
            <a:r>
              <a:rPr lang="cs-CZ" sz="1100" dirty="0"/>
              <a:t>-- </a:t>
            </a:r>
            <a:r>
              <a:rPr lang="cs-CZ" sz="1100" dirty="0" err="1"/>
              <a:t>Login</a:t>
            </a:r>
            <a:r>
              <a:rPr lang="cs-CZ" sz="1100" dirty="0"/>
              <a:t> </a:t>
            </a:r>
            <a:r>
              <a:rPr lang="cs-CZ" sz="1100" dirty="0" err="1"/>
              <a:t>uzivatele</a:t>
            </a:r>
            <a:r>
              <a:rPr lang="cs-CZ" sz="1100" dirty="0"/>
              <a:t> </a:t>
            </a:r>
            <a:r>
              <a:rPr lang="cs-CZ" sz="1100" dirty="0" err="1"/>
              <a:t>ktery</a:t>
            </a:r>
            <a:r>
              <a:rPr lang="cs-CZ" sz="1100" dirty="0"/>
              <a:t> to </a:t>
            </a:r>
            <a:r>
              <a:rPr lang="cs-CZ" sz="1100" dirty="0" err="1"/>
              <a:t>zmenil</a:t>
            </a:r>
            <a:endParaRPr lang="cs-CZ" sz="1100" dirty="0"/>
          </a:p>
          <a:p>
            <a:r>
              <a:rPr lang="cs-CZ" sz="1100" dirty="0"/>
              <a:t>  </a:t>
            </a:r>
            <a:r>
              <a:rPr lang="cs-CZ" sz="1100" dirty="0" err="1"/>
              <a:t>odeslani_stdupd</a:t>
            </a:r>
            <a:r>
              <a:rPr lang="cs-CZ" sz="1100" dirty="0"/>
              <a:t>    </a:t>
            </a:r>
            <a:r>
              <a:rPr lang="cs-CZ" sz="1100" dirty="0" err="1"/>
              <a:t>date</a:t>
            </a:r>
            <a:r>
              <a:rPr lang="cs-CZ" sz="1100" dirty="0"/>
              <a:t>,                         </a:t>
            </a:r>
            <a:r>
              <a:rPr lang="cs-CZ" sz="1100" dirty="0" smtClean="0"/>
              <a:t/>
            </a:r>
            <a:br>
              <a:rPr lang="cs-CZ" sz="1100" dirty="0" smtClean="0"/>
            </a:br>
            <a:r>
              <a:rPr lang="cs-CZ" sz="1100" dirty="0" smtClean="0"/>
              <a:t>-- </a:t>
            </a:r>
            <a:r>
              <a:rPr lang="cs-CZ" sz="1100" dirty="0" err="1"/>
              <a:t>Cas</a:t>
            </a:r>
            <a:r>
              <a:rPr lang="cs-CZ" sz="1100" dirty="0"/>
              <a:t> kdy to dany </a:t>
            </a:r>
            <a:r>
              <a:rPr lang="cs-CZ" sz="1100" dirty="0" err="1"/>
              <a:t>uzivatel</a:t>
            </a:r>
            <a:r>
              <a:rPr lang="cs-CZ" sz="1100" dirty="0"/>
              <a:t> </a:t>
            </a:r>
            <a:r>
              <a:rPr lang="cs-CZ" sz="1100" dirty="0" err="1"/>
              <a:t>zmenil</a:t>
            </a:r>
            <a:endParaRPr lang="cs-CZ" sz="1100" dirty="0"/>
          </a:p>
          <a:p>
            <a:r>
              <a:rPr lang="cs-CZ" sz="1100" dirty="0"/>
              <a:t>  </a:t>
            </a:r>
            <a:r>
              <a:rPr lang="cs-CZ" sz="1100" dirty="0" err="1"/>
              <a:t>primary</a:t>
            </a:r>
            <a:r>
              <a:rPr lang="cs-CZ" sz="1100" dirty="0"/>
              <a:t> </a:t>
            </a:r>
            <a:r>
              <a:rPr lang="cs-CZ" sz="1100" dirty="0" err="1"/>
              <a:t>key</a:t>
            </a:r>
            <a:r>
              <a:rPr lang="cs-CZ" sz="1100" dirty="0"/>
              <a:t> (</a:t>
            </a:r>
            <a:r>
              <a:rPr lang="cs-CZ" sz="1100" dirty="0" err="1"/>
              <a:t>odeslani_id</a:t>
            </a:r>
            <a:r>
              <a:rPr lang="cs-CZ" sz="1100" dirty="0"/>
              <a:t>),</a:t>
            </a:r>
          </a:p>
          <a:p>
            <a:r>
              <a:rPr lang="cs-CZ" sz="1100" dirty="0"/>
              <a:t>  </a:t>
            </a:r>
            <a:r>
              <a:rPr lang="cs-CZ" sz="1100" dirty="0" err="1"/>
              <a:t>unique</a:t>
            </a:r>
            <a:r>
              <a:rPr lang="cs-CZ" sz="1100" dirty="0"/>
              <a:t> (CIS#NEM_KOD, CIS#POJ_KODPOJ, </a:t>
            </a:r>
            <a:r>
              <a:rPr lang="cs-CZ" sz="1100" dirty="0" err="1"/>
              <a:t>odeslani_ICP</a:t>
            </a:r>
            <a:r>
              <a:rPr lang="cs-CZ" sz="1100" dirty="0"/>
              <a:t>, </a:t>
            </a:r>
            <a:r>
              <a:rPr lang="cs-CZ" sz="1100" dirty="0" err="1"/>
              <a:t>odeslani_OBDOBI</a:t>
            </a:r>
            <a:r>
              <a:rPr lang="cs-CZ" sz="1100" dirty="0"/>
              <a:t>)</a:t>
            </a:r>
          </a:p>
          <a:p>
            <a:r>
              <a:rPr lang="cs-CZ" sz="1100" dirty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xmlns="" val="24413702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Default hodnota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Použije se, jestliže při operaci insert není hodnota určena</a:t>
            </a:r>
          </a:p>
          <a:p>
            <a:r>
              <a:rPr lang="cs-CZ" dirty="0" smtClean="0"/>
              <a:t>Jestliže se chceme vyhnout hodnotám NULL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11204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Datové typy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Číselné</a:t>
            </a:r>
          </a:p>
          <a:p>
            <a:r>
              <a:rPr lang="cs-CZ" dirty="0" smtClean="0"/>
              <a:t>Řetězcové (</a:t>
            </a:r>
            <a:r>
              <a:rPr lang="cs-CZ" dirty="0" err="1" smtClean="0"/>
              <a:t>Strings</a:t>
            </a:r>
            <a:r>
              <a:rPr lang="cs-CZ" dirty="0" smtClean="0"/>
              <a:t>)</a:t>
            </a:r>
          </a:p>
          <a:p>
            <a:r>
              <a:rPr lang="cs-CZ" dirty="0" smtClean="0"/>
              <a:t>Logické (</a:t>
            </a:r>
            <a:r>
              <a:rPr lang="cs-CZ" dirty="0" err="1" smtClean="0"/>
              <a:t>Boolean</a:t>
            </a:r>
            <a:r>
              <a:rPr lang="cs-CZ" dirty="0" smtClean="0"/>
              <a:t>)</a:t>
            </a:r>
            <a:endParaRPr lang="cs-CZ" dirty="0" smtClean="0"/>
          </a:p>
          <a:p>
            <a:r>
              <a:rPr lang="cs-CZ" dirty="0" smtClean="0"/>
              <a:t>Datumové</a:t>
            </a:r>
          </a:p>
          <a:p>
            <a:pPr lvl="1"/>
            <a:r>
              <a:rPr lang="cs-CZ" dirty="0" smtClean="0"/>
              <a:t>interval</a:t>
            </a:r>
            <a:endParaRPr lang="cs-CZ" dirty="0" smtClean="0"/>
          </a:p>
          <a:p>
            <a:r>
              <a:rPr lang="cs-CZ" dirty="0" smtClean="0"/>
              <a:t>Ostatní (binární, </a:t>
            </a:r>
            <a:r>
              <a:rPr lang="cs-CZ" dirty="0" err="1" smtClean="0"/>
              <a:t>spatial</a:t>
            </a:r>
            <a:r>
              <a:rPr lang="cs-CZ" dirty="0" smtClean="0"/>
              <a:t>, </a:t>
            </a:r>
            <a:r>
              <a:rPr lang="cs-CZ" dirty="0" smtClean="0"/>
              <a:t>XML, </a:t>
            </a:r>
            <a:r>
              <a:rPr lang="cs-CZ" dirty="0" err="1" smtClean="0"/>
              <a:t>row</a:t>
            </a:r>
            <a:r>
              <a:rPr lang="cs-CZ" dirty="0" smtClean="0"/>
              <a:t>, </a:t>
            </a:r>
            <a:r>
              <a:rPr lang="cs-CZ" dirty="0" err="1" smtClean="0"/>
              <a:t>array</a:t>
            </a:r>
            <a:r>
              <a:rPr lang="cs-CZ" dirty="0" smtClean="0"/>
              <a:t>…)</a:t>
            </a:r>
          </a:p>
          <a:p>
            <a:r>
              <a:rPr lang="cs-CZ" dirty="0" smtClean="0"/>
              <a:t>Uživatelsky definované (např. money)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5250281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Upřesnění datových typů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UNIQUE</a:t>
            </a:r>
          </a:p>
          <a:p>
            <a:r>
              <a:rPr lang="cs-CZ" dirty="0" smtClean="0"/>
              <a:t>NULL/NOT NULL</a:t>
            </a:r>
          </a:p>
          <a:p>
            <a:r>
              <a:rPr lang="cs-CZ" dirty="0" smtClean="0"/>
              <a:t>PRIMARY KEY</a:t>
            </a:r>
          </a:p>
          <a:p>
            <a:r>
              <a:rPr lang="cs-CZ" dirty="0" smtClean="0"/>
              <a:t>DEFAULT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6820566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Konverze datových typů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CONVERT</a:t>
            </a:r>
          </a:p>
          <a:p>
            <a:r>
              <a:rPr lang="cs-CZ" dirty="0" smtClean="0"/>
              <a:t>ČÁST</a:t>
            </a:r>
          </a:p>
          <a:p>
            <a:pPr lvl="1"/>
            <a:r>
              <a:rPr lang="cs-CZ" dirty="0"/>
              <a:t>CAST ( $157.27 AS VARCHAR(10) </a:t>
            </a:r>
            <a:r>
              <a:rPr lang="cs-CZ" dirty="0" smtClean="0"/>
              <a:t>)</a:t>
            </a:r>
          </a:p>
          <a:p>
            <a:pPr lvl="1"/>
            <a:endParaRPr lang="cs-CZ" dirty="0"/>
          </a:p>
          <a:p>
            <a:pPr lvl="1"/>
            <a:endParaRPr lang="cs-CZ" dirty="0" smtClean="0"/>
          </a:p>
          <a:p>
            <a:pPr lvl="1"/>
            <a:r>
              <a:rPr lang="en-US" dirty="0"/>
              <a:t>Syntax for CAST: </a:t>
            </a:r>
            <a:endParaRPr lang="cs-CZ" dirty="0" smtClean="0"/>
          </a:p>
          <a:p>
            <a:pPr lvl="2"/>
            <a:r>
              <a:rPr lang="en-US" dirty="0" smtClean="0"/>
              <a:t>CAST </a:t>
            </a:r>
            <a:r>
              <a:rPr lang="en-US" dirty="0"/>
              <a:t>( expression AS </a:t>
            </a:r>
            <a:r>
              <a:rPr lang="en-US" dirty="0" err="1"/>
              <a:t>data_type</a:t>
            </a:r>
            <a:r>
              <a:rPr lang="en-US" dirty="0"/>
              <a:t> [ (length ) ]) </a:t>
            </a:r>
            <a:endParaRPr lang="cs-CZ" dirty="0" smtClean="0"/>
          </a:p>
          <a:p>
            <a:pPr lvl="1"/>
            <a:r>
              <a:rPr lang="en-US" dirty="0" smtClean="0"/>
              <a:t>Syntax </a:t>
            </a:r>
            <a:r>
              <a:rPr lang="en-US" dirty="0"/>
              <a:t>for CONVERT: </a:t>
            </a:r>
            <a:endParaRPr lang="cs-CZ" dirty="0" smtClean="0"/>
          </a:p>
          <a:p>
            <a:pPr lvl="2"/>
            <a:r>
              <a:rPr lang="en-US" dirty="0" smtClean="0"/>
              <a:t>CONVERT </a:t>
            </a:r>
            <a:r>
              <a:rPr lang="en-US" dirty="0"/>
              <a:t>( </a:t>
            </a:r>
            <a:r>
              <a:rPr lang="en-US" dirty="0" err="1"/>
              <a:t>data_type</a:t>
            </a:r>
            <a:r>
              <a:rPr lang="en-US" dirty="0"/>
              <a:t> [ ( length ) ] , expression [ , style ] 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6483581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42851539"/>
              </p:ext>
            </p:extLst>
          </p:nvPr>
        </p:nvGraphicFramePr>
        <p:xfrm>
          <a:off x="2339752" y="1412772"/>
          <a:ext cx="4326524" cy="4713393"/>
        </p:xfrm>
        <a:graphic>
          <a:graphicData uri="http://schemas.openxmlformats.org/drawingml/2006/table">
            <a:tbl>
              <a:tblPr/>
              <a:tblGrid>
                <a:gridCol w="1081631"/>
                <a:gridCol w="1081631"/>
                <a:gridCol w="1081631"/>
                <a:gridCol w="1081631"/>
              </a:tblGrid>
              <a:tr h="537172">
                <a:tc>
                  <a:txBody>
                    <a:bodyPr/>
                    <a:lstStyle/>
                    <a:p>
                      <a:pPr fontAlgn="t"/>
                      <a:r>
                        <a:rPr lang="cs-CZ" sz="900">
                          <a:solidFill>
                            <a:srgbClr val="2A2A2A"/>
                          </a:solidFill>
                          <a:effectLst/>
                        </a:rPr>
                        <a:t>-</a:t>
                      </a:r>
                    </a:p>
                  </a:txBody>
                  <a:tcPr marL="38783" marR="38783" marT="48479" marB="48479">
                    <a:lnL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900" b="1">
                          <a:solidFill>
                            <a:srgbClr val="2A2A2A"/>
                          </a:solidFill>
                          <a:effectLst/>
                        </a:rPr>
                        <a:t>0</a:t>
                      </a:r>
                      <a:r>
                        <a:rPr lang="cs-CZ" sz="900">
                          <a:solidFill>
                            <a:srgbClr val="2A2A2A"/>
                          </a:solidFill>
                          <a:effectLst/>
                        </a:rPr>
                        <a:t> or </a:t>
                      </a:r>
                      <a:r>
                        <a:rPr lang="cs-CZ" sz="900" b="1">
                          <a:solidFill>
                            <a:srgbClr val="2A2A2A"/>
                          </a:solidFill>
                          <a:effectLst/>
                        </a:rPr>
                        <a:t>100</a:t>
                      </a:r>
                      <a:r>
                        <a:rPr lang="cs-CZ" sz="900">
                          <a:solidFill>
                            <a:srgbClr val="2A2A2A"/>
                          </a:solidFill>
                          <a:effectLst/>
                        </a:rPr>
                        <a:t> (</a:t>
                      </a:r>
                      <a:r>
                        <a:rPr lang="cs-CZ" sz="900" baseline="30000">
                          <a:solidFill>
                            <a:srgbClr val="2A2A2A"/>
                          </a:solidFill>
                          <a:effectLst/>
                        </a:rPr>
                        <a:t>1,2</a:t>
                      </a:r>
                      <a:r>
                        <a:rPr lang="cs-CZ" sz="900">
                          <a:solidFill>
                            <a:srgbClr val="2A2A2A"/>
                          </a:solidFill>
                          <a:effectLst/>
                        </a:rPr>
                        <a:t>)</a:t>
                      </a:r>
                    </a:p>
                  </a:txBody>
                  <a:tcPr marL="38783" marR="38783" marT="48479" marB="48479">
                    <a:lnL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900">
                          <a:solidFill>
                            <a:srgbClr val="2A2A2A"/>
                          </a:solidFill>
                          <a:effectLst/>
                        </a:rPr>
                        <a:t>default</a:t>
                      </a:r>
                    </a:p>
                  </a:txBody>
                  <a:tcPr marL="38783" marR="38783" marT="48479" marB="48479">
                    <a:lnL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900">
                          <a:solidFill>
                            <a:srgbClr val="2A2A2A"/>
                          </a:solidFill>
                          <a:effectLst/>
                        </a:rPr>
                        <a:t>měsíc, dd rrrr hh:miAM (nebo odp.)</a:t>
                      </a:r>
                    </a:p>
                  </a:txBody>
                  <a:tcPr marL="38783" marR="38783" marT="48479" marB="48479">
                    <a:lnL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73">
                <a:tc>
                  <a:txBody>
                    <a:bodyPr/>
                    <a:lstStyle/>
                    <a:p>
                      <a:pPr fontAlgn="t"/>
                      <a:r>
                        <a:rPr lang="cs-CZ" sz="900" b="1">
                          <a:solidFill>
                            <a:srgbClr val="2A2A2A"/>
                          </a:solidFill>
                          <a:effectLst/>
                        </a:rPr>
                        <a:t>1</a:t>
                      </a:r>
                      <a:endParaRPr lang="cs-CZ" sz="900">
                        <a:solidFill>
                          <a:srgbClr val="2A2A2A"/>
                        </a:solidFill>
                        <a:effectLst/>
                      </a:endParaRPr>
                    </a:p>
                  </a:txBody>
                  <a:tcPr marL="38783" marR="38783" marT="48479" marB="48479">
                    <a:lnL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900" b="1">
                          <a:solidFill>
                            <a:srgbClr val="2A2A2A"/>
                          </a:solidFill>
                          <a:effectLst/>
                        </a:rPr>
                        <a:t>101</a:t>
                      </a:r>
                      <a:endParaRPr lang="cs-CZ" sz="900">
                        <a:solidFill>
                          <a:srgbClr val="2A2A2A"/>
                        </a:solidFill>
                        <a:effectLst/>
                      </a:endParaRPr>
                    </a:p>
                  </a:txBody>
                  <a:tcPr marL="38783" marR="38783" marT="48479" marB="48479">
                    <a:lnL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900">
                          <a:solidFill>
                            <a:srgbClr val="2A2A2A"/>
                          </a:solidFill>
                          <a:effectLst/>
                        </a:rPr>
                        <a:t>U.S.</a:t>
                      </a:r>
                    </a:p>
                  </a:txBody>
                  <a:tcPr marL="38783" marR="38783" marT="48479" marB="48479">
                    <a:lnL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900">
                          <a:solidFill>
                            <a:srgbClr val="2A2A2A"/>
                          </a:solidFill>
                          <a:effectLst/>
                        </a:rPr>
                        <a:t>DD. MM. RRRR</a:t>
                      </a:r>
                    </a:p>
                  </a:txBody>
                  <a:tcPr marL="38783" marR="38783" marT="48479" marB="48479">
                    <a:lnL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73">
                <a:tc>
                  <a:txBody>
                    <a:bodyPr/>
                    <a:lstStyle/>
                    <a:p>
                      <a:pPr fontAlgn="t"/>
                      <a:r>
                        <a:rPr lang="cs-CZ" sz="900" b="1">
                          <a:solidFill>
                            <a:srgbClr val="2A2A2A"/>
                          </a:solidFill>
                          <a:effectLst/>
                        </a:rPr>
                        <a:t>2</a:t>
                      </a:r>
                      <a:endParaRPr lang="cs-CZ" sz="900">
                        <a:solidFill>
                          <a:srgbClr val="2A2A2A"/>
                        </a:solidFill>
                        <a:effectLst/>
                      </a:endParaRPr>
                    </a:p>
                  </a:txBody>
                  <a:tcPr marL="38783" marR="38783" marT="48479" marB="48479">
                    <a:lnL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900" b="1">
                          <a:solidFill>
                            <a:srgbClr val="2A2A2A"/>
                          </a:solidFill>
                          <a:effectLst/>
                        </a:rPr>
                        <a:t>102</a:t>
                      </a:r>
                      <a:endParaRPr lang="cs-CZ" sz="900">
                        <a:solidFill>
                          <a:srgbClr val="2A2A2A"/>
                        </a:solidFill>
                        <a:effectLst/>
                      </a:endParaRPr>
                    </a:p>
                  </a:txBody>
                  <a:tcPr marL="38783" marR="38783" marT="48479" marB="48479">
                    <a:lnL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900">
                          <a:solidFill>
                            <a:srgbClr val="2A2A2A"/>
                          </a:solidFill>
                          <a:effectLst/>
                        </a:rPr>
                        <a:t>ANSI</a:t>
                      </a:r>
                    </a:p>
                  </a:txBody>
                  <a:tcPr marL="38783" marR="38783" marT="48479" marB="48479">
                    <a:lnL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900">
                          <a:solidFill>
                            <a:srgbClr val="2A2A2A"/>
                          </a:solidFill>
                          <a:effectLst/>
                        </a:rPr>
                        <a:t>yy.mm.dd</a:t>
                      </a:r>
                    </a:p>
                  </a:txBody>
                  <a:tcPr marL="38783" marR="38783" marT="48479" marB="48479">
                    <a:lnL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773">
                <a:tc>
                  <a:txBody>
                    <a:bodyPr/>
                    <a:lstStyle/>
                    <a:p>
                      <a:pPr fontAlgn="t"/>
                      <a:r>
                        <a:rPr lang="cs-CZ" sz="900" b="1">
                          <a:solidFill>
                            <a:srgbClr val="2A2A2A"/>
                          </a:solidFill>
                          <a:effectLst/>
                        </a:rPr>
                        <a:t>3</a:t>
                      </a:r>
                      <a:endParaRPr lang="cs-CZ" sz="900">
                        <a:solidFill>
                          <a:srgbClr val="2A2A2A"/>
                        </a:solidFill>
                        <a:effectLst/>
                      </a:endParaRPr>
                    </a:p>
                  </a:txBody>
                  <a:tcPr marL="38783" marR="38783" marT="48479" marB="48479">
                    <a:lnL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900" b="1">
                          <a:solidFill>
                            <a:srgbClr val="2A2A2A"/>
                          </a:solidFill>
                          <a:effectLst/>
                        </a:rPr>
                        <a:t>103</a:t>
                      </a:r>
                      <a:endParaRPr lang="cs-CZ" sz="900">
                        <a:solidFill>
                          <a:srgbClr val="2A2A2A"/>
                        </a:solidFill>
                        <a:effectLst/>
                      </a:endParaRPr>
                    </a:p>
                  </a:txBody>
                  <a:tcPr marL="38783" marR="38783" marT="48479" marB="48479">
                    <a:lnL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900">
                          <a:solidFill>
                            <a:srgbClr val="2A2A2A"/>
                          </a:solidFill>
                          <a:effectLst/>
                        </a:rPr>
                        <a:t>Britské/francouzština</a:t>
                      </a:r>
                    </a:p>
                  </a:txBody>
                  <a:tcPr marL="38783" marR="38783" marT="48479" marB="48479">
                    <a:lnL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900">
                          <a:solidFill>
                            <a:srgbClr val="2A2A2A"/>
                          </a:solidFill>
                          <a:effectLst/>
                        </a:rPr>
                        <a:t>dd/mm/rrrr</a:t>
                      </a:r>
                    </a:p>
                  </a:txBody>
                  <a:tcPr marL="38783" marR="38783" marT="48479" marB="48479">
                    <a:lnL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73">
                <a:tc>
                  <a:txBody>
                    <a:bodyPr/>
                    <a:lstStyle/>
                    <a:p>
                      <a:pPr fontAlgn="t"/>
                      <a:r>
                        <a:rPr lang="cs-CZ" sz="900" b="1">
                          <a:solidFill>
                            <a:srgbClr val="2A2A2A"/>
                          </a:solidFill>
                          <a:effectLst/>
                        </a:rPr>
                        <a:t>4</a:t>
                      </a:r>
                      <a:endParaRPr lang="cs-CZ" sz="900">
                        <a:solidFill>
                          <a:srgbClr val="2A2A2A"/>
                        </a:solidFill>
                        <a:effectLst/>
                      </a:endParaRPr>
                    </a:p>
                  </a:txBody>
                  <a:tcPr marL="38783" marR="38783" marT="48479" marB="48479">
                    <a:lnL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900" b="1">
                          <a:solidFill>
                            <a:srgbClr val="2A2A2A"/>
                          </a:solidFill>
                          <a:effectLst/>
                        </a:rPr>
                        <a:t>104</a:t>
                      </a:r>
                      <a:endParaRPr lang="cs-CZ" sz="900">
                        <a:solidFill>
                          <a:srgbClr val="2A2A2A"/>
                        </a:solidFill>
                        <a:effectLst/>
                      </a:endParaRPr>
                    </a:p>
                  </a:txBody>
                  <a:tcPr marL="38783" marR="38783" marT="48479" marB="48479">
                    <a:lnL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900">
                          <a:solidFill>
                            <a:srgbClr val="2A2A2A"/>
                          </a:solidFill>
                          <a:effectLst/>
                        </a:rPr>
                        <a:t>Němčina</a:t>
                      </a:r>
                    </a:p>
                  </a:txBody>
                  <a:tcPr marL="38783" marR="38783" marT="48479" marB="48479">
                    <a:lnL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900">
                          <a:solidFill>
                            <a:srgbClr val="2A2A2A"/>
                          </a:solidFill>
                          <a:effectLst/>
                        </a:rPr>
                        <a:t>dd.mm.yy</a:t>
                      </a:r>
                    </a:p>
                  </a:txBody>
                  <a:tcPr marL="38783" marR="38783" marT="48479" marB="48479">
                    <a:lnL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73">
                <a:tc>
                  <a:txBody>
                    <a:bodyPr/>
                    <a:lstStyle/>
                    <a:p>
                      <a:pPr fontAlgn="t"/>
                      <a:r>
                        <a:rPr lang="cs-CZ" sz="900" b="1">
                          <a:solidFill>
                            <a:srgbClr val="2A2A2A"/>
                          </a:solidFill>
                          <a:effectLst/>
                        </a:rPr>
                        <a:t>5</a:t>
                      </a:r>
                      <a:endParaRPr lang="cs-CZ" sz="900">
                        <a:solidFill>
                          <a:srgbClr val="2A2A2A"/>
                        </a:solidFill>
                        <a:effectLst/>
                      </a:endParaRPr>
                    </a:p>
                  </a:txBody>
                  <a:tcPr marL="38783" marR="38783" marT="48479" marB="48479">
                    <a:lnL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900" b="1">
                          <a:solidFill>
                            <a:srgbClr val="2A2A2A"/>
                          </a:solidFill>
                          <a:effectLst/>
                        </a:rPr>
                        <a:t>105</a:t>
                      </a:r>
                      <a:endParaRPr lang="cs-CZ" sz="900">
                        <a:solidFill>
                          <a:srgbClr val="2A2A2A"/>
                        </a:solidFill>
                        <a:effectLst/>
                      </a:endParaRPr>
                    </a:p>
                  </a:txBody>
                  <a:tcPr marL="38783" marR="38783" marT="48479" marB="48479">
                    <a:lnL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900">
                          <a:solidFill>
                            <a:srgbClr val="2A2A2A"/>
                          </a:solidFill>
                          <a:effectLst/>
                        </a:rPr>
                        <a:t>Italština</a:t>
                      </a:r>
                    </a:p>
                  </a:txBody>
                  <a:tcPr marL="38783" marR="38783" marT="48479" marB="48479">
                    <a:lnL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900">
                          <a:solidFill>
                            <a:srgbClr val="2A2A2A"/>
                          </a:solidFill>
                          <a:effectLst/>
                        </a:rPr>
                        <a:t>dd-mm rr</a:t>
                      </a:r>
                    </a:p>
                  </a:txBody>
                  <a:tcPr marL="38783" marR="38783" marT="48479" marB="48479">
                    <a:lnL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73">
                <a:tc>
                  <a:txBody>
                    <a:bodyPr/>
                    <a:lstStyle/>
                    <a:p>
                      <a:pPr fontAlgn="t"/>
                      <a:r>
                        <a:rPr lang="cs-CZ" sz="900" b="1">
                          <a:solidFill>
                            <a:srgbClr val="2A2A2A"/>
                          </a:solidFill>
                          <a:effectLst/>
                        </a:rPr>
                        <a:t>6</a:t>
                      </a:r>
                      <a:endParaRPr lang="cs-CZ" sz="900">
                        <a:solidFill>
                          <a:srgbClr val="2A2A2A"/>
                        </a:solidFill>
                        <a:effectLst/>
                      </a:endParaRPr>
                    </a:p>
                  </a:txBody>
                  <a:tcPr marL="38783" marR="38783" marT="48479" marB="48479">
                    <a:lnL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900" b="1">
                          <a:solidFill>
                            <a:srgbClr val="2A2A2A"/>
                          </a:solidFill>
                          <a:effectLst/>
                        </a:rPr>
                        <a:t>106</a:t>
                      </a:r>
                      <a:r>
                        <a:rPr lang="cs-CZ" sz="900">
                          <a:solidFill>
                            <a:srgbClr val="2A2A2A"/>
                          </a:solidFill>
                          <a:effectLst/>
                        </a:rPr>
                        <a:t> </a:t>
                      </a:r>
                      <a:r>
                        <a:rPr lang="cs-CZ" sz="900" baseline="30000">
                          <a:solidFill>
                            <a:srgbClr val="2A2A2A"/>
                          </a:solidFill>
                          <a:effectLst/>
                        </a:rPr>
                        <a:t>(1)</a:t>
                      </a:r>
                      <a:endParaRPr lang="cs-CZ" sz="900">
                        <a:solidFill>
                          <a:srgbClr val="2A2A2A"/>
                        </a:solidFill>
                        <a:effectLst/>
                      </a:endParaRPr>
                    </a:p>
                  </a:txBody>
                  <a:tcPr marL="38783" marR="38783" marT="48479" marB="48479">
                    <a:lnL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900">
                          <a:solidFill>
                            <a:srgbClr val="2A2A2A"/>
                          </a:solidFill>
                          <a:effectLst/>
                        </a:rPr>
                        <a:t>-</a:t>
                      </a:r>
                    </a:p>
                  </a:txBody>
                  <a:tcPr marL="38783" marR="38783" marT="48479" marB="48479">
                    <a:lnL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900">
                          <a:solidFill>
                            <a:srgbClr val="2A2A2A"/>
                          </a:solidFill>
                          <a:effectLst/>
                        </a:rPr>
                        <a:t>dd, rr měsíc</a:t>
                      </a:r>
                    </a:p>
                  </a:txBody>
                  <a:tcPr marL="38783" marR="38783" marT="48479" marB="48479">
                    <a:lnL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73">
                <a:tc>
                  <a:txBody>
                    <a:bodyPr/>
                    <a:lstStyle/>
                    <a:p>
                      <a:pPr fontAlgn="t"/>
                      <a:r>
                        <a:rPr lang="cs-CZ" sz="900" b="1">
                          <a:solidFill>
                            <a:srgbClr val="2A2A2A"/>
                          </a:solidFill>
                          <a:effectLst/>
                        </a:rPr>
                        <a:t>7</a:t>
                      </a:r>
                      <a:endParaRPr lang="cs-CZ" sz="900">
                        <a:solidFill>
                          <a:srgbClr val="2A2A2A"/>
                        </a:solidFill>
                        <a:effectLst/>
                      </a:endParaRPr>
                    </a:p>
                  </a:txBody>
                  <a:tcPr marL="38783" marR="38783" marT="48479" marB="48479">
                    <a:lnL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900" b="1">
                          <a:solidFill>
                            <a:srgbClr val="2A2A2A"/>
                          </a:solidFill>
                          <a:effectLst/>
                        </a:rPr>
                        <a:t>107</a:t>
                      </a:r>
                      <a:r>
                        <a:rPr lang="cs-CZ" sz="900">
                          <a:solidFill>
                            <a:srgbClr val="2A2A2A"/>
                          </a:solidFill>
                          <a:effectLst/>
                        </a:rPr>
                        <a:t> </a:t>
                      </a:r>
                      <a:r>
                        <a:rPr lang="cs-CZ" sz="900" baseline="30000">
                          <a:solidFill>
                            <a:srgbClr val="2A2A2A"/>
                          </a:solidFill>
                          <a:effectLst/>
                        </a:rPr>
                        <a:t>(1)</a:t>
                      </a:r>
                      <a:endParaRPr lang="cs-CZ" sz="900">
                        <a:solidFill>
                          <a:srgbClr val="2A2A2A"/>
                        </a:solidFill>
                        <a:effectLst/>
                      </a:endParaRPr>
                    </a:p>
                  </a:txBody>
                  <a:tcPr marL="38783" marR="38783" marT="48479" marB="48479">
                    <a:lnL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900">
                          <a:solidFill>
                            <a:srgbClr val="2A2A2A"/>
                          </a:solidFill>
                          <a:effectLst/>
                        </a:rPr>
                        <a:t>-</a:t>
                      </a:r>
                    </a:p>
                  </a:txBody>
                  <a:tcPr marL="38783" marR="38783" marT="48479" marB="48479">
                    <a:lnL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900">
                          <a:solidFill>
                            <a:srgbClr val="2A2A2A"/>
                          </a:solidFill>
                          <a:effectLst/>
                        </a:rPr>
                        <a:t>Pon dd, rr</a:t>
                      </a:r>
                    </a:p>
                  </a:txBody>
                  <a:tcPr marL="38783" marR="38783" marT="48479" marB="48479">
                    <a:lnL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73">
                <a:tc>
                  <a:txBody>
                    <a:bodyPr/>
                    <a:lstStyle/>
                    <a:p>
                      <a:pPr fontAlgn="t"/>
                      <a:r>
                        <a:rPr lang="cs-CZ" sz="900" b="1">
                          <a:solidFill>
                            <a:srgbClr val="2A2A2A"/>
                          </a:solidFill>
                          <a:effectLst/>
                        </a:rPr>
                        <a:t>8</a:t>
                      </a:r>
                      <a:endParaRPr lang="cs-CZ" sz="900">
                        <a:solidFill>
                          <a:srgbClr val="2A2A2A"/>
                        </a:solidFill>
                        <a:effectLst/>
                      </a:endParaRPr>
                    </a:p>
                  </a:txBody>
                  <a:tcPr marL="38783" marR="38783" marT="48479" marB="48479">
                    <a:lnL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900" b="1">
                          <a:solidFill>
                            <a:srgbClr val="2A2A2A"/>
                          </a:solidFill>
                          <a:effectLst/>
                        </a:rPr>
                        <a:t>108</a:t>
                      </a:r>
                      <a:endParaRPr lang="cs-CZ" sz="900">
                        <a:solidFill>
                          <a:srgbClr val="2A2A2A"/>
                        </a:solidFill>
                        <a:effectLst/>
                      </a:endParaRPr>
                    </a:p>
                  </a:txBody>
                  <a:tcPr marL="38783" marR="38783" marT="48479" marB="48479">
                    <a:lnL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900">
                          <a:solidFill>
                            <a:srgbClr val="2A2A2A"/>
                          </a:solidFill>
                          <a:effectLst/>
                        </a:rPr>
                        <a:t>-</a:t>
                      </a:r>
                    </a:p>
                  </a:txBody>
                  <a:tcPr marL="38783" marR="38783" marT="48479" marB="48479">
                    <a:lnL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900">
                          <a:solidFill>
                            <a:srgbClr val="2A2A2A"/>
                          </a:solidFill>
                          <a:effectLst/>
                        </a:rPr>
                        <a:t>hh:mi:ss</a:t>
                      </a:r>
                    </a:p>
                  </a:txBody>
                  <a:tcPr marL="38783" marR="38783" marT="48479" marB="48479">
                    <a:lnL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7172">
                <a:tc>
                  <a:txBody>
                    <a:bodyPr/>
                    <a:lstStyle/>
                    <a:p>
                      <a:pPr fontAlgn="t"/>
                      <a:r>
                        <a:rPr lang="cs-CZ" sz="900">
                          <a:solidFill>
                            <a:srgbClr val="2A2A2A"/>
                          </a:solidFill>
                          <a:effectLst/>
                        </a:rPr>
                        <a:t>-</a:t>
                      </a:r>
                    </a:p>
                  </a:txBody>
                  <a:tcPr marL="38783" marR="38783" marT="48479" marB="48479">
                    <a:lnL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900" b="1">
                          <a:solidFill>
                            <a:srgbClr val="2A2A2A"/>
                          </a:solidFill>
                          <a:effectLst/>
                        </a:rPr>
                        <a:t>9</a:t>
                      </a:r>
                      <a:r>
                        <a:rPr lang="cs-CZ" sz="900">
                          <a:solidFill>
                            <a:srgbClr val="2A2A2A"/>
                          </a:solidFill>
                          <a:effectLst/>
                        </a:rPr>
                        <a:t> or </a:t>
                      </a:r>
                      <a:r>
                        <a:rPr lang="cs-CZ" sz="900" b="1">
                          <a:solidFill>
                            <a:srgbClr val="2A2A2A"/>
                          </a:solidFill>
                          <a:effectLst/>
                        </a:rPr>
                        <a:t>109</a:t>
                      </a:r>
                      <a:r>
                        <a:rPr lang="cs-CZ" sz="900">
                          <a:solidFill>
                            <a:srgbClr val="2A2A2A"/>
                          </a:solidFill>
                          <a:effectLst/>
                        </a:rPr>
                        <a:t> (</a:t>
                      </a:r>
                      <a:r>
                        <a:rPr lang="cs-CZ" sz="900" baseline="30000">
                          <a:solidFill>
                            <a:srgbClr val="2A2A2A"/>
                          </a:solidFill>
                          <a:effectLst/>
                        </a:rPr>
                        <a:t>1,2</a:t>
                      </a:r>
                      <a:r>
                        <a:rPr lang="cs-CZ" sz="900">
                          <a:solidFill>
                            <a:srgbClr val="2A2A2A"/>
                          </a:solidFill>
                          <a:effectLst/>
                        </a:rPr>
                        <a:t>)</a:t>
                      </a:r>
                    </a:p>
                  </a:txBody>
                  <a:tcPr marL="38783" marR="38783" marT="48479" marB="48479">
                    <a:lnL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900">
                          <a:solidFill>
                            <a:srgbClr val="2A2A2A"/>
                          </a:solidFill>
                          <a:effectLst/>
                        </a:rPr>
                        <a:t>Výchozí + milisekund</a:t>
                      </a:r>
                    </a:p>
                  </a:txBody>
                  <a:tcPr marL="38783" marR="38783" marT="48479" marB="48479">
                    <a:lnL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900">
                          <a:solidFill>
                            <a:srgbClr val="2A2A2A"/>
                          </a:solidFill>
                          <a:effectLst/>
                        </a:rPr>
                        <a:t>měsíc, dd rrrr hh:mi:ss:mmmAM (nebo odp.)</a:t>
                      </a:r>
                    </a:p>
                  </a:txBody>
                  <a:tcPr marL="38783" marR="38783" marT="48479" marB="48479">
                    <a:lnL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73">
                <a:tc>
                  <a:txBody>
                    <a:bodyPr/>
                    <a:lstStyle/>
                    <a:p>
                      <a:pPr fontAlgn="t"/>
                      <a:r>
                        <a:rPr lang="cs-CZ" sz="900" b="1">
                          <a:solidFill>
                            <a:srgbClr val="2A2A2A"/>
                          </a:solidFill>
                          <a:effectLst/>
                        </a:rPr>
                        <a:t>10</a:t>
                      </a:r>
                      <a:endParaRPr lang="cs-CZ" sz="900">
                        <a:solidFill>
                          <a:srgbClr val="2A2A2A"/>
                        </a:solidFill>
                        <a:effectLst/>
                      </a:endParaRPr>
                    </a:p>
                  </a:txBody>
                  <a:tcPr marL="38783" marR="38783" marT="48479" marB="48479">
                    <a:lnL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900" b="1">
                          <a:solidFill>
                            <a:srgbClr val="2A2A2A"/>
                          </a:solidFill>
                          <a:effectLst/>
                        </a:rPr>
                        <a:t>110</a:t>
                      </a:r>
                      <a:endParaRPr lang="cs-CZ" sz="900">
                        <a:solidFill>
                          <a:srgbClr val="2A2A2A"/>
                        </a:solidFill>
                        <a:effectLst/>
                      </a:endParaRPr>
                    </a:p>
                  </a:txBody>
                  <a:tcPr marL="38783" marR="38783" marT="48479" marB="48479">
                    <a:lnL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900">
                          <a:solidFill>
                            <a:srgbClr val="2A2A2A"/>
                          </a:solidFill>
                          <a:effectLst/>
                        </a:rPr>
                        <a:t>USA</a:t>
                      </a:r>
                    </a:p>
                  </a:txBody>
                  <a:tcPr marL="38783" marR="38783" marT="48479" marB="48479">
                    <a:lnL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900">
                          <a:solidFill>
                            <a:srgbClr val="2A2A2A"/>
                          </a:solidFill>
                          <a:effectLst/>
                        </a:rPr>
                        <a:t>mm-dd rr</a:t>
                      </a:r>
                    </a:p>
                  </a:txBody>
                  <a:tcPr marL="38783" marR="38783" marT="48479" marB="48479">
                    <a:lnL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73">
                <a:tc>
                  <a:txBody>
                    <a:bodyPr/>
                    <a:lstStyle/>
                    <a:p>
                      <a:pPr fontAlgn="t"/>
                      <a:r>
                        <a:rPr lang="cs-CZ" sz="900" b="1">
                          <a:solidFill>
                            <a:srgbClr val="2A2A2A"/>
                          </a:solidFill>
                          <a:effectLst/>
                        </a:rPr>
                        <a:t>11</a:t>
                      </a:r>
                      <a:endParaRPr lang="cs-CZ" sz="900">
                        <a:solidFill>
                          <a:srgbClr val="2A2A2A"/>
                        </a:solidFill>
                        <a:effectLst/>
                      </a:endParaRPr>
                    </a:p>
                  </a:txBody>
                  <a:tcPr marL="38783" marR="38783" marT="48479" marB="48479">
                    <a:lnL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900" b="1">
                          <a:solidFill>
                            <a:srgbClr val="2A2A2A"/>
                          </a:solidFill>
                          <a:effectLst/>
                        </a:rPr>
                        <a:t>111</a:t>
                      </a:r>
                      <a:endParaRPr lang="cs-CZ" sz="900">
                        <a:solidFill>
                          <a:srgbClr val="2A2A2A"/>
                        </a:solidFill>
                        <a:effectLst/>
                      </a:endParaRPr>
                    </a:p>
                  </a:txBody>
                  <a:tcPr marL="38783" marR="38783" marT="48479" marB="48479">
                    <a:lnL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900">
                          <a:solidFill>
                            <a:srgbClr val="2A2A2A"/>
                          </a:solidFill>
                          <a:effectLst/>
                        </a:rPr>
                        <a:t>JAPONSKO</a:t>
                      </a:r>
                    </a:p>
                  </a:txBody>
                  <a:tcPr marL="38783" marR="38783" marT="48479" marB="48479">
                    <a:lnL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900">
                          <a:solidFill>
                            <a:srgbClr val="2A2A2A"/>
                          </a:solidFill>
                          <a:effectLst/>
                        </a:rPr>
                        <a:t>rr/mm/dd</a:t>
                      </a:r>
                    </a:p>
                  </a:txBody>
                  <a:tcPr marL="38783" marR="38783" marT="48479" marB="48479">
                    <a:lnL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773">
                <a:tc>
                  <a:txBody>
                    <a:bodyPr/>
                    <a:lstStyle/>
                    <a:p>
                      <a:pPr fontAlgn="t"/>
                      <a:r>
                        <a:rPr lang="cs-CZ" sz="900" b="1">
                          <a:solidFill>
                            <a:srgbClr val="2A2A2A"/>
                          </a:solidFill>
                          <a:effectLst/>
                        </a:rPr>
                        <a:t>12</a:t>
                      </a:r>
                      <a:endParaRPr lang="cs-CZ" sz="900">
                        <a:solidFill>
                          <a:srgbClr val="2A2A2A"/>
                        </a:solidFill>
                        <a:effectLst/>
                      </a:endParaRPr>
                    </a:p>
                  </a:txBody>
                  <a:tcPr marL="38783" marR="38783" marT="48479" marB="48479">
                    <a:lnL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900" b="1">
                          <a:solidFill>
                            <a:srgbClr val="2A2A2A"/>
                          </a:solidFill>
                          <a:effectLst/>
                        </a:rPr>
                        <a:t>112</a:t>
                      </a:r>
                      <a:endParaRPr lang="cs-CZ" sz="900">
                        <a:solidFill>
                          <a:srgbClr val="2A2A2A"/>
                        </a:solidFill>
                        <a:effectLst/>
                      </a:endParaRPr>
                    </a:p>
                  </a:txBody>
                  <a:tcPr marL="38783" marR="38783" marT="48479" marB="48479">
                    <a:lnL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900">
                          <a:solidFill>
                            <a:srgbClr val="2A2A2A"/>
                          </a:solidFill>
                          <a:effectLst/>
                        </a:rPr>
                        <a:t>ISO</a:t>
                      </a:r>
                    </a:p>
                  </a:txBody>
                  <a:tcPr marL="38783" marR="38783" marT="48479" marB="48479">
                    <a:lnL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900">
                          <a:solidFill>
                            <a:srgbClr val="2A2A2A"/>
                          </a:solidFill>
                          <a:effectLst/>
                        </a:rPr>
                        <a:t>rrmmdd</a:t>
                      </a:r>
                    </a:p>
                    <a:p>
                      <a:pPr fontAlgn="t"/>
                      <a:r>
                        <a:rPr lang="cs-CZ" sz="900">
                          <a:solidFill>
                            <a:srgbClr val="2A2A2A"/>
                          </a:solidFill>
                          <a:effectLst/>
                        </a:rPr>
                        <a:t>RRRRMMDD</a:t>
                      </a:r>
                    </a:p>
                  </a:txBody>
                  <a:tcPr marL="38783" marR="38783" marT="48479" marB="48479">
                    <a:lnL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773">
                <a:tc>
                  <a:txBody>
                    <a:bodyPr/>
                    <a:lstStyle/>
                    <a:p>
                      <a:pPr fontAlgn="t"/>
                      <a:r>
                        <a:rPr lang="cs-CZ" sz="900">
                          <a:solidFill>
                            <a:srgbClr val="2A2A2A"/>
                          </a:solidFill>
                          <a:effectLst/>
                        </a:rPr>
                        <a:t>-</a:t>
                      </a:r>
                    </a:p>
                  </a:txBody>
                  <a:tcPr marL="38783" marR="38783" marT="48479" marB="48479">
                    <a:lnL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900" b="1">
                          <a:solidFill>
                            <a:srgbClr val="2A2A2A"/>
                          </a:solidFill>
                          <a:effectLst/>
                        </a:rPr>
                        <a:t>13</a:t>
                      </a:r>
                      <a:r>
                        <a:rPr lang="cs-CZ" sz="900">
                          <a:solidFill>
                            <a:srgbClr val="2A2A2A"/>
                          </a:solidFill>
                          <a:effectLst/>
                        </a:rPr>
                        <a:t> or </a:t>
                      </a:r>
                      <a:r>
                        <a:rPr lang="cs-CZ" sz="900" b="1">
                          <a:solidFill>
                            <a:srgbClr val="2A2A2A"/>
                          </a:solidFill>
                          <a:effectLst/>
                        </a:rPr>
                        <a:t>113</a:t>
                      </a:r>
                      <a:r>
                        <a:rPr lang="cs-CZ" sz="900">
                          <a:solidFill>
                            <a:srgbClr val="2A2A2A"/>
                          </a:solidFill>
                          <a:effectLst/>
                        </a:rPr>
                        <a:t> (</a:t>
                      </a:r>
                      <a:r>
                        <a:rPr lang="cs-CZ" sz="900" baseline="30000">
                          <a:solidFill>
                            <a:srgbClr val="2A2A2A"/>
                          </a:solidFill>
                          <a:effectLst/>
                        </a:rPr>
                        <a:t>1,2</a:t>
                      </a:r>
                      <a:r>
                        <a:rPr lang="cs-CZ" sz="900">
                          <a:solidFill>
                            <a:srgbClr val="2A2A2A"/>
                          </a:solidFill>
                          <a:effectLst/>
                        </a:rPr>
                        <a:t>)</a:t>
                      </a:r>
                    </a:p>
                  </a:txBody>
                  <a:tcPr marL="38783" marR="38783" marT="48479" marB="48479">
                    <a:lnL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900">
                          <a:solidFill>
                            <a:srgbClr val="2A2A2A"/>
                          </a:solidFill>
                          <a:effectLst/>
                        </a:rPr>
                        <a:t>Výchozí Evropy + milisekund</a:t>
                      </a:r>
                    </a:p>
                  </a:txBody>
                  <a:tcPr marL="38783" marR="38783" marT="48479" marB="48479">
                    <a:lnL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900">
                          <a:solidFill>
                            <a:srgbClr val="2A2A2A"/>
                          </a:solidFill>
                          <a:effectLst/>
                        </a:rPr>
                        <a:t>dd měsíc rrrr hh:mi:ss:mmm(24h)</a:t>
                      </a:r>
                    </a:p>
                  </a:txBody>
                  <a:tcPr marL="38783" marR="38783" marT="48479" marB="48479">
                    <a:lnL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73">
                <a:tc>
                  <a:txBody>
                    <a:bodyPr/>
                    <a:lstStyle/>
                    <a:p>
                      <a:pPr fontAlgn="t"/>
                      <a:r>
                        <a:rPr lang="cs-CZ" sz="900" b="1">
                          <a:solidFill>
                            <a:srgbClr val="2A2A2A"/>
                          </a:solidFill>
                          <a:effectLst/>
                        </a:rPr>
                        <a:t>14</a:t>
                      </a:r>
                      <a:endParaRPr lang="cs-CZ" sz="900">
                        <a:solidFill>
                          <a:srgbClr val="2A2A2A"/>
                        </a:solidFill>
                        <a:effectLst/>
                      </a:endParaRPr>
                    </a:p>
                  </a:txBody>
                  <a:tcPr marL="38783" marR="38783" marT="48479" marB="48479">
                    <a:lnL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900" b="1">
                          <a:solidFill>
                            <a:srgbClr val="2A2A2A"/>
                          </a:solidFill>
                          <a:effectLst/>
                        </a:rPr>
                        <a:t>114</a:t>
                      </a:r>
                      <a:endParaRPr lang="cs-CZ" sz="900">
                        <a:solidFill>
                          <a:srgbClr val="2A2A2A"/>
                        </a:solidFill>
                        <a:effectLst/>
                      </a:endParaRPr>
                    </a:p>
                  </a:txBody>
                  <a:tcPr marL="38783" marR="38783" marT="48479" marB="48479">
                    <a:lnL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900">
                          <a:solidFill>
                            <a:srgbClr val="2A2A2A"/>
                          </a:solidFill>
                          <a:effectLst/>
                        </a:rPr>
                        <a:t>-</a:t>
                      </a:r>
                    </a:p>
                  </a:txBody>
                  <a:tcPr marL="38783" marR="38783" marT="48479" marB="48479">
                    <a:lnL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900" dirty="0" err="1">
                          <a:solidFill>
                            <a:srgbClr val="2A2A2A"/>
                          </a:solidFill>
                          <a:effectLst/>
                        </a:rPr>
                        <a:t>hh:mi:ss:mmm</a:t>
                      </a:r>
                      <a:r>
                        <a:rPr lang="cs-CZ" sz="900" dirty="0">
                          <a:solidFill>
                            <a:srgbClr val="2A2A2A"/>
                          </a:solidFill>
                          <a:effectLst/>
                        </a:rPr>
                        <a:t>(24h)</a:t>
                      </a:r>
                    </a:p>
                  </a:txBody>
                  <a:tcPr marL="38783" marR="38783" marT="48479" marB="48479">
                    <a:lnL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190580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XML data type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XML – </a:t>
            </a:r>
            <a:r>
              <a:rPr lang="cs-CZ" dirty="0" err="1" smtClean="0"/>
              <a:t>schema</a:t>
            </a:r>
            <a:r>
              <a:rPr lang="cs-CZ" dirty="0" smtClean="0"/>
              <a:t> (</a:t>
            </a:r>
            <a:r>
              <a:rPr lang="cs-CZ" dirty="0" err="1" smtClean="0"/>
              <a:t>metadata</a:t>
            </a:r>
            <a:r>
              <a:rPr lang="cs-CZ" dirty="0" smtClean="0"/>
              <a:t>), od SQL:2005</a:t>
            </a:r>
          </a:p>
          <a:p>
            <a:pPr>
              <a:buNone/>
            </a:pPr>
            <a:r>
              <a:rPr lang="cs-CZ" dirty="0" smtClean="0"/>
              <a:t>Příklad použití:</a:t>
            </a:r>
          </a:p>
          <a:p>
            <a:pPr>
              <a:buNone/>
            </a:pPr>
            <a:r>
              <a:rPr lang="cs-CZ" dirty="0" smtClean="0"/>
              <a:t>CREATE TABLE CLIENT (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en-US" dirty="0" err="1" smtClean="0"/>
              <a:t>ClientName</a:t>
            </a:r>
            <a:r>
              <a:rPr lang="en-US" dirty="0" smtClean="0"/>
              <a:t> </a:t>
            </a:r>
            <a:r>
              <a:rPr lang="en-US" dirty="0" smtClean="0"/>
              <a:t>CHAR (30) NOT NULL,</a:t>
            </a:r>
          </a:p>
          <a:p>
            <a:pPr>
              <a:buNone/>
            </a:pPr>
            <a:r>
              <a:rPr lang="cs-CZ" dirty="0" smtClean="0"/>
              <a:t>	Address1 </a:t>
            </a:r>
            <a:r>
              <a:rPr lang="cs-CZ" dirty="0" smtClean="0"/>
              <a:t>CHAR (30),</a:t>
            </a:r>
          </a:p>
          <a:p>
            <a:pPr>
              <a:buNone/>
            </a:pPr>
            <a:r>
              <a:rPr lang="cs-CZ" dirty="0" smtClean="0"/>
              <a:t>	Address2 </a:t>
            </a:r>
            <a:r>
              <a:rPr lang="cs-CZ" dirty="0" smtClean="0"/>
              <a:t>CHAR (30),</a:t>
            </a:r>
          </a:p>
          <a:p>
            <a:pPr>
              <a:buNone/>
            </a:pPr>
            <a:r>
              <a:rPr lang="cs-CZ" dirty="0" smtClean="0"/>
              <a:t>	City </a:t>
            </a:r>
            <a:r>
              <a:rPr lang="cs-CZ" dirty="0" smtClean="0"/>
              <a:t>CHAR (25),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err="1" smtClean="0"/>
              <a:t>State</a:t>
            </a:r>
            <a:r>
              <a:rPr lang="cs-CZ" dirty="0" smtClean="0"/>
              <a:t> </a:t>
            </a:r>
            <a:r>
              <a:rPr lang="cs-CZ" dirty="0" smtClean="0"/>
              <a:t>CHAR (2),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err="1" smtClean="0"/>
              <a:t>PostalCode</a:t>
            </a:r>
            <a:r>
              <a:rPr lang="cs-CZ" dirty="0" smtClean="0"/>
              <a:t> </a:t>
            </a:r>
            <a:r>
              <a:rPr lang="cs-CZ" dirty="0" smtClean="0"/>
              <a:t>CHAR (10),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err="1" smtClean="0"/>
              <a:t>Comments</a:t>
            </a:r>
            <a:r>
              <a:rPr lang="cs-CZ" dirty="0" smtClean="0"/>
              <a:t> </a:t>
            </a:r>
            <a:r>
              <a:rPr lang="cs-CZ" dirty="0" smtClean="0"/>
              <a:t>XML(SEQUENCE) ) ;</a:t>
            </a: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XML - 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cs-CZ" dirty="0" smtClean="0"/>
              <a:t>&lt;</a:t>
            </a:r>
            <a:r>
              <a:rPr lang="cs-CZ" dirty="0" err="1" smtClean="0"/>
              <a:t>Comments</a:t>
            </a:r>
            <a:r>
              <a:rPr lang="cs-CZ" dirty="0" smtClean="0"/>
              <a:t>&gt;</a:t>
            </a:r>
          </a:p>
          <a:p>
            <a:pPr>
              <a:buNone/>
            </a:pPr>
            <a:r>
              <a:rPr lang="cs-CZ" dirty="0" smtClean="0"/>
              <a:t>	&lt;</a:t>
            </a:r>
            <a:r>
              <a:rPr lang="cs-CZ" dirty="0" err="1" smtClean="0"/>
              <a:t>Comment</a:t>
            </a:r>
            <a:r>
              <a:rPr lang="cs-CZ" dirty="0" smtClean="0"/>
              <a:t>&gt;</a:t>
            </a:r>
          </a:p>
          <a:p>
            <a:pPr>
              <a:buNone/>
            </a:pPr>
            <a:r>
              <a:rPr lang="cs-CZ" dirty="0" smtClean="0"/>
              <a:t>		&lt;</a:t>
            </a:r>
            <a:r>
              <a:rPr lang="cs-CZ" dirty="0" err="1" smtClean="0"/>
              <a:t>CommentNo</a:t>
            </a:r>
            <a:r>
              <a:rPr lang="cs-CZ" dirty="0" smtClean="0"/>
              <a:t>&gt;1&lt;/</a:t>
            </a:r>
            <a:r>
              <a:rPr lang="cs-CZ" dirty="0" err="1" smtClean="0"/>
              <a:t>CommentNo</a:t>
            </a:r>
            <a:r>
              <a:rPr lang="cs-CZ" dirty="0" smtClean="0"/>
              <a:t>&gt;</a:t>
            </a:r>
          </a:p>
          <a:p>
            <a:pPr>
              <a:buNone/>
            </a:pPr>
            <a:r>
              <a:rPr lang="cs-CZ" dirty="0" smtClean="0"/>
              <a:t>		</a:t>
            </a:r>
            <a:r>
              <a:rPr lang="en-US" dirty="0" smtClean="0"/>
              <a:t>&lt;</a:t>
            </a:r>
            <a:r>
              <a:rPr lang="en-US" dirty="0" err="1" smtClean="0"/>
              <a:t>MessageText</a:t>
            </a:r>
            <a:r>
              <a:rPr lang="en-US" dirty="0" smtClean="0"/>
              <a:t>&gt;Is </a:t>
            </a:r>
            <a:r>
              <a:rPr lang="en-US" dirty="0" err="1" smtClean="0"/>
              <a:t>VetLab</a:t>
            </a:r>
            <a:r>
              <a:rPr lang="en-US" dirty="0" smtClean="0"/>
              <a:t> equipped to </a:t>
            </a:r>
            <a:r>
              <a:rPr lang="en-US" dirty="0" smtClean="0"/>
              <a:t>analyze</a:t>
            </a:r>
            <a:r>
              <a:rPr lang="cs-CZ" dirty="0" smtClean="0"/>
              <a:t> </a:t>
            </a:r>
            <a:r>
              <a:rPr lang="cs-CZ" dirty="0" err="1" smtClean="0"/>
              <a:t>penguin</a:t>
            </a:r>
            <a:r>
              <a:rPr lang="cs-CZ" dirty="0" smtClean="0"/>
              <a:t> </a:t>
            </a:r>
            <a:r>
              <a:rPr lang="cs-CZ" dirty="0" err="1" smtClean="0"/>
              <a:t>blood</a:t>
            </a:r>
            <a:r>
              <a:rPr lang="cs-CZ" dirty="0" smtClean="0"/>
              <a:t>?  	&lt;/</a:t>
            </a:r>
            <a:r>
              <a:rPr lang="cs-CZ" dirty="0" err="1" smtClean="0"/>
              <a:t>MessageText</a:t>
            </a:r>
            <a:r>
              <a:rPr lang="cs-CZ" dirty="0" smtClean="0"/>
              <a:t>&gt;</a:t>
            </a:r>
          </a:p>
          <a:p>
            <a:pPr>
              <a:buNone/>
            </a:pPr>
            <a:r>
              <a:rPr lang="cs-CZ" dirty="0" smtClean="0"/>
              <a:t>		&lt;</a:t>
            </a:r>
            <a:r>
              <a:rPr lang="cs-CZ" dirty="0" err="1" smtClean="0"/>
              <a:t>ResponseRequested</a:t>
            </a:r>
            <a:r>
              <a:rPr lang="cs-CZ" dirty="0" smtClean="0"/>
              <a:t>&gt;</a:t>
            </a:r>
            <a:r>
              <a:rPr lang="cs-CZ" dirty="0" err="1" smtClean="0"/>
              <a:t>Yes</a:t>
            </a:r>
            <a:r>
              <a:rPr lang="cs-CZ" dirty="0" smtClean="0"/>
              <a:t>&lt;/</a:t>
            </a:r>
            <a:r>
              <a:rPr lang="cs-CZ" dirty="0" err="1" smtClean="0"/>
              <a:t>ResponseRequested</a:t>
            </a:r>
            <a:r>
              <a:rPr lang="cs-CZ" dirty="0" smtClean="0"/>
              <a:t>&gt;</a:t>
            </a:r>
          </a:p>
          <a:p>
            <a:pPr>
              <a:buNone/>
            </a:pPr>
            <a:r>
              <a:rPr lang="cs-CZ" dirty="0" smtClean="0"/>
              <a:t>	&lt;/</a:t>
            </a:r>
            <a:r>
              <a:rPr lang="cs-CZ" dirty="0" err="1" smtClean="0"/>
              <a:t>Comment</a:t>
            </a:r>
            <a:r>
              <a:rPr lang="cs-CZ" dirty="0" smtClean="0"/>
              <a:t>&gt;</a:t>
            </a:r>
          </a:p>
          <a:p>
            <a:pPr>
              <a:buNone/>
            </a:pPr>
            <a:r>
              <a:rPr lang="cs-CZ" dirty="0" smtClean="0"/>
              <a:t>	&lt;</a:t>
            </a:r>
            <a:r>
              <a:rPr lang="cs-CZ" dirty="0" err="1" smtClean="0"/>
              <a:t>Comment</a:t>
            </a:r>
            <a:r>
              <a:rPr lang="cs-CZ" dirty="0" smtClean="0"/>
              <a:t>&gt;</a:t>
            </a:r>
          </a:p>
          <a:p>
            <a:pPr>
              <a:buNone/>
            </a:pPr>
            <a:r>
              <a:rPr lang="cs-CZ" dirty="0" smtClean="0"/>
              <a:t>	&lt;</a:t>
            </a:r>
            <a:r>
              <a:rPr lang="cs-CZ" dirty="0" err="1" smtClean="0"/>
              <a:t>CommentNo</a:t>
            </a:r>
            <a:r>
              <a:rPr lang="cs-CZ" dirty="0" smtClean="0"/>
              <a:t>&gt;2&lt;/</a:t>
            </a:r>
            <a:r>
              <a:rPr lang="cs-CZ" dirty="0" err="1" smtClean="0"/>
              <a:t>CommentNo</a:t>
            </a:r>
            <a:r>
              <a:rPr lang="cs-CZ" dirty="0" smtClean="0"/>
              <a:t>&gt;</a:t>
            </a:r>
          </a:p>
          <a:p>
            <a:pPr>
              <a:buNone/>
            </a:pPr>
            <a:r>
              <a:rPr lang="cs-CZ" dirty="0" smtClean="0"/>
              <a:t>		</a:t>
            </a:r>
            <a:r>
              <a:rPr lang="en-US" dirty="0" smtClean="0"/>
              <a:t>&lt;</a:t>
            </a:r>
            <a:r>
              <a:rPr lang="en-US" dirty="0" err="1" smtClean="0"/>
              <a:t>MessageText</a:t>
            </a:r>
            <a:r>
              <a:rPr lang="en-US" dirty="0" smtClean="0"/>
              <a:t>&gt;Thanks for the fast turnaround on</a:t>
            </a:r>
          </a:p>
          <a:p>
            <a:pPr>
              <a:buNone/>
            </a:pPr>
            <a:r>
              <a:rPr lang="cs-CZ" dirty="0" smtClean="0"/>
              <a:t>		</a:t>
            </a:r>
            <a:r>
              <a:rPr lang="en-US" dirty="0" smtClean="0"/>
              <a:t>the </a:t>
            </a:r>
            <a:r>
              <a:rPr lang="en-US" dirty="0" smtClean="0"/>
              <a:t>leopard seal sputum sample.&lt;/</a:t>
            </a:r>
            <a:r>
              <a:rPr lang="en-US" dirty="0" err="1" smtClean="0"/>
              <a:t>MessageText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cs-CZ" dirty="0" smtClean="0"/>
              <a:t>		&lt;</a:t>
            </a:r>
            <a:r>
              <a:rPr lang="cs-CZ" dirty="0" err="1" smtClean="0"/>
              <a:t>ResponseRequested</a:t>
            </a:r>
            <a:r>
              <a:rPr lang="cs-CZ" dirty="0" smtClean="0"/>
              <a:t>&gt;No&lt;/</a:t>
            </a:r>
            <a:r>
              <a:rPr lang="cs-CZ" dirty="0" err="1" smtClean="0"/>
              <a:t>ResponseRequested</a:t>
            </a:r>
            <a:r>
              <a:rPr lang="cs-CZ" dirty="0" smtClean="0"/>
              <a:t>&gt;</a:t>
            </a:r>
          </a:p>
          <a:p>
            <a:pPr>
              <a:buNone/>
            </a:pPr>
            <a:r>
              <a:rPr lang="cs-CZ" dirty="0" smtClean="0"/>
              <a:t>	&lt;/</a:t>
            </a:r>
            <a:r>
              <a:rPr lang="cs-CZ" dirty="0" err="1" smtClean="0"/>
              <a:t>Comment</a:t>
            </a:r>
            <a:r>
              <a:rPr lang="cs-CZ" dirty="0" smtClean="0"/>
              <a:t>&gt;</a:t>
            </a:r>
          </a:p>
          <a:p>
            <a:pPr>
              <a:buNone/>
            </a:pPr>
            <a:r>
              <a:rPr lang="cs-CZ" dirty="0" smtClean="0"/>
              <a:t>&lt;/</a:t>
            </a:r>
            <a:r>
              <a:rPr lang="cs-CZ" dirty="0" err="1" smtClean="0"/>
              <a:t>Comments</a:t>
            </a:r>
            <a:r>
              <a:rPr lang="cs-CZ" dirty="0" smtClean="0"/>
              <a:t>&gt;</a:t>
            </a:r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XML </a:t>
            </a:r>
            <a:r>
              <a:rPr lang="cs-CZ" dirty="0" err="1" smtClean="0"/>
              <a:t>subtypes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2060848"/>
            <a:ext cx="7477125" cy="412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Datový typ </a:t>
            </a:r>
            <a:r>
              <a:rPr lang="cs-CZ" dirty="0" err="1" smtClean="0"/>
              <a:t>array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Tento datový typ neodpovídá logice „normalizace“</a:t>
            </a:r>
          </a:p>
          <a:p>
            <a:r>
              <a:rPr lang="cs-CZ" dirty="0" smtClean="0"/>
              <a:t>SQL:1999</a:t>
            </a:r>
          </a:p>
          <a:p>
            <a:r>
              <a:rPr lang="cs-CZ" dirty="0" smtClean="0"/>
              <a:t>Datový typ </a:t>
            </a:r>
            <a:r>
              <a:rPr lang="cs-CZ" b="1" dirty="0" err="1" smtClean="0"/>
              <a:t>multiset</a:t>
            </a:r>
            <a:r>
              <a:rPr lang="cs-CZ" dirty="0" smtClean="0"/>
              <a:t> - </a:t>
            </a:r>
            <a:r>
              <a:rPr lang="cs-CZ" dirty="0" err="1" smtClean="0"/>
              <a:t>unordered</a:t>
            </a:r>
            <a:r>
              <a:rPr lang="cs-CZ" dirty="0" smtClean="0"/>
              <a:t> </a:t>
            </a:r>
            <a:r>
              <a:rPr lang="cs-CZ" dirty="0" err="1" smtClean="0"/>
              <a:t>collection</a:t>
            </a:r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Datový typ </a:t>
            </a:r>
            <a:r>
              <a:rPr lang="cs-CZ" dirty="0" err="1" smtClean="0"/>
              <a:t>array</a:t>
            </a:r>
            <a:r>
              <a:rPr lang="cs-CZ" dirty="0" smtClean="0"/>
              <a:t> - 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CREATE TABLE CUSTOMER (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err="1" smtClean="0"/>
              <a:t>CustID</a:t>
            </a:r>
            <a:r>
              <a:rPr lang="cs-CZ" dirty="0" smtClean="0"/>
              <a:t> </a:t>
            </a:r>
            <a:r>
              <a:rPr lang="cs-CZ" dirty="0" smtClean="0"/>
              <a:t>INTEGER PRIMARY KEY,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err="1" smtClean="0"/>
              <a:t>LastName</a:t>
            </a:r>
            <a:r>
              <a:rPr lang="cs-CZ" dirty="0" smtClean="0"/>
              <a:t> </a:t>
            </a:r>
            <a:r>
              <a:rPr lang="cs-CZ" dirty="0" smtClean="0"/>
              <a:t>CHARACTER VARYING (25),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err="1" smtClean="0"/>
              <a:t>FirstName</a:t>
            </a:r>
            <a:r>
              <a:rPr lang="cs-CZ" dirty="0" smtClean="0"/>
              <a:t> </a:t>
            </a:r>
            <a:r>
              <a:rPr lang="cs-CZ" dirty="0" smtClean="0"/>
              <a:t>CHARACTER VARYING (20),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err="1" smtClean="0"/>
              <a:t>Address</a:t>
            </a:r>
            <a:r>
              <a:rPr lang="cs-CZ" dirty="0" smtClean="0"/>
              <a:t> </a:t>
            </a:r>
            <a:r>
              <a:rPr lang="cs-CZ" dirty="0" err="1" smtClean="0"/>
              <a:t>addr</a:t>
            </a:r>
            <a:r>
              <a:rPr lang="cs-CZ" dirty="0" smtClean="0"/>
              <a:t>_typ,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en-US" dirty="0" smtClean="0"/>
              <a:t>Phone </a:t>
            </a:r>
            <a:r>
              <a:rPr lang="en-US" dirty="0" smtClean="0"/>
              <a:t>CHARACTER VARYING (15) </a:t>
            </a:r>
            <a:r>
              <a:rPr lang="en-US" b="1" dirty="0" smtClean="0"/>
              <a:t>ARRAY [3]</a:t>
            </a:r>
          </a:p>
          <a:p>
            <a:pPr>
              <a:buNone/>
            </a:pPr>
            <a:r>
              <a:rPr lang="cs-CZ" dirty="0" smtClean="0"/>
              <a:t>) ;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Číselné datové typy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Celočíselné (</a:t>
            </a:r>
            <a:r>
              <a:rPr lang="cs-CZ" dirty="0" err="1" smtClean="0"/>
              <a:t>integer</a:t>
            </a:r>
            <a:r>
              <a:rPr lang="cs-CZ" dirty="0" smtClean="0"/>
              <a:t>)</a:t>
            </a:r>
          </a:p>
          <a:p>
            <a:r>
              <a:rPr lang="cs-CZ" dirty="0" smtClean="0"/>
              <a:t>S desetinnou částí</a:t>
            </a:r>
          </a:p>
          <a:p>
            <a:pPr lvl="1"/>
            <a:r>
              <a:rPr lang="cs-CZ" dirty="0" err="1" smtClean="0"/>
              <a:t>Numeric</a:t>
            </a:r>
            <a:r>
              <a:rPr lang="cs-CZ" dirty="0" smtClean="0"/>
              <a:t>/</a:t>
            </a:r>
            <a:r>
              <a:rPr lang="cs-CZ" dirty="0" err="1" smtClean="0"/>
              <a:t>Decimal</a:t>
            </a:r>
            <a:endParaRPr lang="cs-CZ" dirty="0" smtClean="0"/>
          </a:p>
          <a:p>
            <a:pPr lvl="1"/>
            <a:r>
              <a:rPr lang="cs-CZ" dirty="0" smtClean="0"/>
              <a:t>Real – </a:t>
            </a:r>
            <a:r>
              <a:rPr lang="cs-CZ" dirty="0" err="1" smtClean="0"/>
              <a:t>floating</a:t>
            </a:r>
            <a:r>
              <a:rPr lang="cs-CZ" dirty="0" smtClean="0"/>
              <a:t> </a:t>
            </a:r>
            <a:r>
              <a:rPr lang="cs-CZ" dirty="0" smtClean="0"/>
              <a:t>point</a:t>
            </a:r>
          </a:p>
          <a:p>
            <a:pPr lvl="1"/>
            <a:r>
              <a:rPr lang="cs-CZ" dirty="0" err="1" smtClean="0"/>
              <a:t>Float</a:t>
            </a:r>
            <a:endParaRPr lang="cs-CZ" dirty="0" smtClean="0"/>
          </a:p>
          <a:p>
            <a:pPr lvl="1"/>
            <a:r>
              <a:rPr lang="cs-CZ" dirty="0" smtClean="0"/>
              <a:t>Double </a:t>
            </a:r>
            <a:r>
              <a:rPr lang="cs-CZ" dirty="0" err="1" smtClean="0"/>
              <a:t>precision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043742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Číselné v </a:t>
            </a:r>
            <a:r>
              <a:rPr lang="cs-CZ" dirty="0" err="1" smtClean="0"/>
              <a:t>MySQL</a:t>
            </a:r>
            <a:r>
              <a:rPr lang="cs-CZ" dirty="0" smtClean="0"/>
              <a:t> (</a:t>
            </a:r>
            <a:r>
              <a:rPr lang="cs-CZ" dirty="0" err="1" smtClean="0"/>
              <a:t>Integer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 smtClean="0"/>
              <a:t>Tinyint</a:t>
            </a:r>
            <a:endParaRPr lang="cs-CZ" dirty="0" smtClean="0"/>
          </a:p>
          <a:p>
            <a:pPr lvl="1"/>
            <a:r>
              <a:rPr lang="cs-CZ" sz="2000" dirty="0"/>
              <a:t>−128 až 127 nebo 0 až 255 pro </a:t>
            </a:r>
            <a:r>
              <a:rPr lang="cs-CZ" sz="2000" dirty="0" smtClean="0"/>
              <a:t>UNSIGNED, 1 byte</a:t>
            </a:r>
          </a:p>
          <a:p>
            <a:r>
              <a:rPr lang="cs-CZ" dirty="0" err="1" smtClean="0"/>
              <a:t>Smallint</a:t>
            </a:r>
            <a:endParaRPr lang="cs-CZ" dirty="0" smtClean="0"/>
          </a:p>
          <a:p>
            <a:pPr lvl="1"/>
            <a:r>
              <a:rPr lang="cs-CZ" sz="2000" dirty="0"/>
              <a:t>−32768 až 32767 nebo 0 až 65535 pro </a:t>
            </a:r>
            <a:r>
              <a:rPr lang="cs-CZ" sz="2000" dirty="0" smtClean="0"/>
              <a:t>UNSIGNED, 2 bajty</a:t>
            </a:r>
          </a:p>
          <a:p>
            <a:r>
              <a:rPr lang="cs-CZ" dirty="0" err="1" smtClean="0"/>
              <a:t>MediumInt</a:t>
            </a:r>
            <a:endParaRPr lang="cs-CZ" dirty="0" smtClean="0"/>
          </a:p>
          <a:p>
            <a:pPr lvl="1"/>
            <a:r>
              <a:rPr lang="cs-CZ" sz="2000" dirty="0"/>
              <a:t>−8388608 až 8388607 nebo 0 až 16777215 pro </a:t>
            </a:r>
            <a:r>
              <a:rPr lang="cs-CZ" sz="2000" dirty="0" smtClean="0"/>
              <a:t>UNSIGNED, 3 bajty</a:t>
            </a:r>
          </a:p>
          <a:p>
            <a:r>
              <a:rPr lang="cs-CZ" dirty="0" err="1" smtClean="0"/>
              <a:t>Int</a:t>
            </a:r>
            <a:endParaRPr lang="cs-CZ" dirty="0" smtClean="0"/>
          </a:p>
          <a:p>
            <a:pPr lvl="1"/>
            <a:r>
              <a:rPr lang="cs-CZ" sz="2200" dirty="0"/>
              <a:t>−2147483648 až 2147483647 nebo 0 až 4294967295 pro </a:t>
            </a:r>
            <a:r>
              <a:rPr lang="cs-CZ" sz="2200" dirty="0" smtClean="0"/>
              <a:t>UNSIGNED, 4 bajty</a:t>
            </a:r>
          </a:p>
          <a:p>
            <a:r>
              <a:rPr lang="cs-CZ" dirty="0" err="1" smtClean="0"/>
              <a:t>Bigint</a:t>
            </a:r>
            <a:endParaRPr lang="cs-CZ" dirty="0" smtClean="0"/>
          </a:p>
          <a:p>
            <a:pPr lvl="1"/>
            <a:r>
              <a:rPr lang="cs-CZ" sz="2200" dirty="0"/>
              <a:t>−9223372036854775808 až 9223372036854 nebo 0 až 18446744073709551615 pro </a:t>
            </a:r>
            <a:r>
              <a:rPr lang="cs-CZ" sz="2200" dirty="0" smtClean="0"/>
              <a:t>UNSIGNED, 8 bajtů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xmlns="" val="3382155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Číselné v </a:t>
            </a:r>
            <a:r>
              <a:rPr lang="cs-CZ" dirty="0" err="1" smtClean="0"/>
              <a:t>MySQL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Float</a:t>
            </a:r>
            <a:r>
              <a:rPr lang="cs-CZ" dirty="0" smtClean="0"/>
              <a:t>(p)</a:t>
            </a:r>
          </a:p>
          <a:p>
            <a:r>
              <a:rPr lang="cs-CZ" dirty="0" err="1" smtClean="0"/>
              <a:t>Float</a:t>
            </a:r>
            <a:r>
              <a:rPr lang="cs-CZ" dirty="0" smtClean="0"/>
              <a:t>(M,D)</a:t>
            </a:r>
          </a:p>
          <a:p>
            <a:r>
              <a:rPr lang="cs-CZ" dirty="0" smtClean="0"/>
              <a:t>Double(M,D)</a:t>
            </a:r>
          </a:p>
          <a:p>
            <a:r>
              <a:rPr lang="cs-CZ" dirty="0" err="1" smtClean="0"/>
              <a:t>Decimal</a:t>
            </a:r>
            <a:r>
              <a:rPr lang="cs-CZ" dirty="0" smtClean="0"/>
              <a:t>(M,D) - </a:t>
            </a:r>
            <a:r>
              <a:rPr lang="cs-CZ" dirty="0"/>
              <a:t>velká čísla v pohyblivé řádové čárce ukládané jako řetězec (1 bajt na </a:t>
            </a:r>
            <a:r>
              <a:rPr lang="cs-CZ" dirty="0" smtClean="0"/>
              <a:t>číslici)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778109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Číselné – Microsoft SQL Server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87427486"/>
              </p:ext>
            </p:extLst>
          </p:nvPr>
        </p:nvGraphicFramePr>
        <p:xfrm>
          <a:off x="971600" y="1340768"/>
          <a:ext cx="7029450" cy="2217420"/>
        </p:xfrm>
        <a:graphic>
          <a:graphicData uri="http://schemas.openxmlformats.org/drawingml/2006/table">
            <a:tbl>
              <a:tblPr/>
              <a:tblGrid>
                <a:gridCol w="2343150"/>
                <a:gridCol w="2343150"/>
                <a:gridCol w="2343150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cs-CZ">
                          <a:solidFill>
                            <a:srgbClr val="000000"/>
                          </a:solidFill>
                          <a:effectLst/>
                        </a:rPr>
                        <a:t>Datový typ</a:t>
                      </a:r>
                    </a:p>
                  </a:txBody>
                  <a:tcPr marL="57150" marR="57150" marT="57150" marB="57150">
                    <a:lnL>
                      <a:noFill/>
                    </a:lnL>
                    <a:lnR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>
                          <a:solidFill>
                            <a:srgbClr val="000000"/>
                          </a:solidFill>
                          <a:effectLst/>
                        </a:rPr>
                        <a:t>Rozsah</a:t>
                      </a: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>
                          <a:solidFill>
                            <a:srgbClr val="000000"/>
                          </a:solidFill>
                          <a:effectLst/>
                        </a:rPr>
                        <a:t>Paměť potřebná pro uložení</a:t>
                      </a: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bigint</a:t>
                      </a:r>
                    </a:p>
                  </a:txBody>
                  <a:tcPr marL="57150" marR="57150" marT="57150" marB="57150" anchor="ctr">
                    <a:lnL>
                      <a:noFill/>
                    </a:lnL>
                    <a:lnR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-2</a:t>
                      </a:r>
                      <a:r>
                        <a:rPr lang="cs-CZ" baseline="30000">
                          <a:effectLst/>
                        </a:rPr>
                        <a:t>63</a:t>
                      </a:r>
                      <a:r>
                        <a:rPr lang="cs-CZ">
                          <a:effectLst/>
                        </a:rPr>
                        <a:t> až 2</a:t>
                      </a:r>
                      <a:r>
                        <a:rPr lang="cs-CZ" baseline="30000">
                          <a:effectLst/>
                        </a:rPr>
                        <a:t>63</a:t>
                      </a:r>
                      <a:endParaRPr lang="cs-CZ">
                        <a:effectLst/>
                      </a:endParaRPr>
                    </a:p>
                  </a:txBody>
                  <a:tcPr marL="57150" marR="57150" marT="57150" marB="57150" anchor="ctr">
                    <a:lnL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8 bajtů</a:t>
                      </a:r>
                    </a:p>
                  </a:txBody>
                  <a:tcPr marL="57150" marR="57150" marT="57150" marB="57150" anchor="ctr">
                    <a:lnL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int</a:t>
                      </a:r>
                    </a:p>
                  </a:txBody>
                  <a:tcPr marL="57150" marR="57150" marT="57150" marB="57150" anchor="ctr">
                    <a:lnL>
                      <a:noFill/>
                    </a:lnL>
                    <a:lnR w="9525" cap="flat" cmpd="sng" algn="ctr">
                      <a:solidFill>
                        <a:srgbClr val="F1F1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-2</a:t>
                      </a:r>
                      <a:r>
                        <a:rPr lang="cs-CZ" baseline="30000">
                          <a:effectLst/>
                        </a:rPr>
                        <a:t>31</a:t>
                      </a:r>
                      <a:r>
                        <a:rPr lang="cs-CZ">
                          <a:effectLst/>
                        </a:rPr>
                        <a:t> až 2</a:t>
                      </a:r>
                      <a:r>
                        <a:rPr lang="cs-CZ" baseline="30000">
                          <a:effectLst/>
                        </a:rPr>
                        <a:t>31</a:t>
                      </a:r>
                      <a:endParaRPr lang="cs-CZ">
                        <a:effectLst/>
                      </a:endParaRPr>
                    </a:p>
                  </a:txBody>
                  <a:tcPr marL="57150" marR="57150" marT="57150" marB="57150" anchor="ctr">
                    <a:lnL w="9525" cap="flat" cmpd="sng" algn="ctr">
                      <a:solidFill>
                        <a:srgbClr val="F1F1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1F1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4 bajty</a:t>
                      </a:r>
                    </a:p>
                  </a:txBody>
                  <a:tcPr marL="57150" marR="57150" marT="57150" marB="57150" anchor="ctr">
                    <a:lnL w="9525" cap="flat" cmpd="sng" algn="ctr">
                      <a:solidFill>
                        <a:srgbClr val="F1F1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smallint</a:t>
                      </a:r>
                    </a:p>
                  </a:txBody>
                  <a:tcPr marL="57150" marR="57150" marT="57150" marB="57150" anchor="ctr">
                    <a:lnL>
                      <a:noFill/>
                    </a:lnL>
                    <a:lnR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-2</a:t>
                      </a:r>
                      <a:r>
                        <a:rPr lang="cs-CZ" baseline="30000">
                          <a:effectLst/>
                        </a:rPr>
                        <a:t>15</a:t>
                      </a:r>
                      <a:r>
                        <a:rPr lang="cs-CZ">
                          <a:effectLst/>
                        </a:rPr>
                        <a:t> až 2</a:t>
                      </a:r>
                      <a:r>
                        <a:rPr lang="cs-CZ" baseline="30000">
                          <a:effectLst/>
                        </a:rPr>
                        <a:t>15</a:t>
                      </a:r>
                      <a:endParaRPr lang="cs-CZ">
                        <a:effectLst/>
                      </a:endParaRPr>
                    </a:p>
                  </a:txBody>
                  <a:tcPr marL="57150" marR="57150" marT="57150" marB="57150" anchor="ctr">
                    <a:lnL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2 bajty</a:t>
                      </a:r>
                    </a:p>
                  </a:txBody>
                  <a:tcPr marL="57150" marR="57150" marT="57150" marB="57150" anchor="ctr">
                    <a:lnL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tinyint</a:t>
                      </a:r>
                    </a:p>
                  </a:txBody>
                  <a:tcPr marL="57150" marR="57150" marT="57150" marB="57150" anchor="ctr">
                    <a:lnL>
                      <a:noFill/>
                    </a:lnL>
                    <a:lnR w="9525" cap="flat" cmpd="sng" algn="ctr">
                      <a:solidFill>
                        <a:srgbClr val="F1F1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0 až 255</a:t>
                      </a:r>
                    </a:p>
                  </a:txBody>
                  <a:tcPr marL="57150" marR="57150" marT="57150" marB="57150" anchor="ctr">
                    <a:lnL w="9525" cap="flat" cmpd="sng" algn="ctr">
                      <a:solidFill>
                        <a:srgbClr val="F1F1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1F1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1 bajt</a:t>
                      </a:r>
                    </a:p>
                  </a:txBody>
                  <a:tcPr marL="57150" marR="57150" marT="57150" marB="57150" anchor="ctr">
                    <a:lnL w="9525" cap="flat" cmpd="sng" algn="ctr">
                      <a:solidFill>
                        <a:srgbClr val="F1F1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42606100"/>
              </p:ext>
            </p:extLst>
          </p:nvPr>
        </p:nvGraphicFramePr>
        <p:xfrm>
          <a:off x="971600" y="3933056"/>
          <a:ext cx="7029450" cy="2217420"/>
        </p:xfrm>
        <a:graphic>
          <a:graphicData uri="http://schemas.openxmlformats.org/drawingml/2006/table">
            <a:tbl>
              <a:tblPr/>
              <a:tblGrid>
                <a:gridCol w="2343150"/>
                <a:gridCol w="2343150"/>
                <a:gridCol w="2343150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cs-CZ">
                          <a:solidFill>
                            <a:srgbClr val="000000"/>
                          </a:solidFill>
                          <a:effectLst/>
                        </a:rPr>
                        <a:t>Datový typ</a:t>
                      </a:r>
                    </a:p>
                  </a:txBody>
                  <a:tcPr marL="57150" marR="57150" marT="57150" marB="57150">
                    <a:lnL>
                      <a:noFill/>
                    </a:lnL>
                    <a:lnR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>
                          <a:solidFill>
                            <a:srgbClr val="000000"/>
                          </a:solidFill>
                          <a:effectLst/>
                        </a:rPr>
                        <a:t>Precision</a:t>
                      </a: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>
                          <a:solidFill>
                            <a:srgbClr val="000000"/>
                          </a:solidFill>
                          <a:effectLst/>
                        </a:rPr>
                        <a:t>Paměť potřebná pro uložení</a:t>
                      </a: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decimal</a:t>
                      </a:r>
                    </a:p>
                  </a:txBody>
                  <a:tcPr marL="57150" marR="57150" marT="57150" marB="57150" anchor="ctr">
                    <a:lnL>
                      <a:noFill/>
                    </a:lnL>
                    <a:lnR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1-9</a:t>
                      </a:r>
                    </a:p>
                  </a:txBody>
                  <a:tcPr marL="57150" marR="57150" marT="57150" marB="57150" anchor="ctr">
                    <a:lnL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5 bajtů</a:t>
                      </a:r>
                    </a:p>
                  </a:txBody>
                  <a:tcPr marL="57150" marR="57150" marT="57150" marB="57150" anchor="ctr">
                    <a:lnL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decimal</a:t>
                      </a:r>
                    </a:p>
                  </a:txBody>
                  <a:tcPr marL="57150" marR="57150" marT="57150" marB="57150" anchor="ctr">
                    <a:lnL>
                      <a:noFill/>
                    </a:lnL>
                    <a:lnR w="9525" cap="flat" cmpd="sng" algn="ctr">
                      <a:solidFill>
                        <a:srgbClr val="F1F1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10-19</a:t>
                      </a:r>
                    </a:p>
                  </a:txBody>
                  <a:tcPr marL="57150" marR="57150" marT="57150" marB="57150" anchor="ctr">
                    <a:lnL w="9525" cap="flat" cmpd="sng" algn="ctr">
                      <a:solidFill>
                        <a:srgbClr val="F1F1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1F1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9 bajtů</a:t>
                      </a:r>
                    </a:p>
                  </a:txBody>
                  <a:tcPr marL="57150" marR="57150" marT="57150" marB="57150" anchor="ctr">
                    <a:lnL w="9525" cap="flat" cmpd="sng" algn="ctr">
                      <a:solidFill>
                        <a:srgbClr val="F1F1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decimal</a:t>
                      </a:r>
                    </a:p>
                  </a:txBody>
                  <a:tcPr marL="57150" marR="57150" marT="57150" marB="57150" anchor="ctr">
                    <a:lnL>
                      <a:noFill/>
                    </a:lnL>
                    <a:lnR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20-28</a:t>
                      </a:r>
                    </a:p>
                  </a:txBody>
                  <a:tcPr marL="57150" marR="57150" marT="57150" marB="57150" anchor="ctr">
                    <a:lnL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13 bajtů</a:t>
                      </a:r>
                    </a:p>
                  </a:txBody>
                  <a:tcPr marL="57150" marR="57150" marT="57150" marB="57150" anchor="ctr">
                    <a:lnL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decimal</a:t>
                      </a:r>
                    </a:p>
                  </a:txBody>
                  <a:tcPr marL="57150" marR="57150" marT="57150" marB="57150" anchor="ctr">
                    <a:lnL>
                      <a:noFill/>
                    </a:lnL>
                    <a:lnR w="9525" cap="flat" cmpd="sng" algn="ctr">
                      <a:solidFill>
                        <a:srgbClr val="F1F1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29-38</a:t>
                      </a:r>
                    </a:p>
                  </a:txBody>
                  <a:tcPr marL="57150" marR="57150" marT="57150" marB="57150" anchor="ctr">
                    <a:lnL w="9525" cap="flat" cmpd="sng" algn="ctr">
                      <a:solidFill>
                        <a:srgbClr val="F1F1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1F1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17 bajtů</a:t>
                      </a:r>
                    </a:p>
                  </a:txBody>
                  <a:tcPr marL="57150" marR="57150" marT="57150" marB="57150" anchor="ctr">
                    <a:lnL w="9525" cap="flat" cmpd="sng" algn="ctr">
                      <a:solidFill>
                        <a:srgbClr val="F1F1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01067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Číselné – Microsoft SQL Server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52608642"/>
              </p:ext>
            </p:extLst>
          </p:nvPr>
        </p:nvGraphicFramePr>
        <p:xfrm>
          <a:off x="395534" y="1772816"/>
          <a:ext cx="8280921" cy="3359095"/>
        </p:xfrm>
        <a:graphic>
          <a:graphicData uri="http://schemas.openxmlformats.org/drawingml/2006/table">
            <a:tbl>
              <a:tblPr/>
              <a:tblGrid>
                <a:gridCol w="2760307"/>
                <a:gridCol w="2760307"/>
                <a:gridCol w="2760307"/>
              </a:tblGrid>
              <a:tr h="877601">
                <a:tc>
                  <a:txBody>
                    <a:bodyPr/>
                    <a:lstStyle/>
                    <a:p>
                      <a:pPr fontAlgn="t"/>
                      <a:r>
                        <a:rPr lang="cs-CZ">
                          <a:solidFill>
                            <a:srgbClr val="000000"/>
                          </a:solidFill>
                          <a:effectLst/>
                        </a:rPr>
                        <a:t>Datový typ</a:t>
                      </a:r>
                    </a:p>
                  </a:txBody>
                  <a:tcPr marL="57150" marR="57150" marT="57150" marB="57150">
                    <a:lnL>
                      <a:noFill/>
                    </a:lnL>
                    <a:lnR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>
                          <a:solidFill>
                            <a:srgbClr val="000000"/>
                          </a:solidFill>
                          <a:effectLst/>
                        </a:rPr>
                        <a:t>Rozsah</a:t>
                      </a: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>
                          <a:solidFill>
                            <a:srgbClr val="000000"/>
                          </a:solidFill>
                          <a:effectLst/>
                        </a:rPr>
                        <a:t>Paměť potřebná pro uložení</a:t>
                      </a: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</a:tr>
              <a:tr h="1603893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money</a:t>
                      </a:r>
                    </a:p>
                  </a:txBody>
                  <a:tcPr marL="57150" marR="57150" marT="57150" marB="57150" anchor="ctr">
                    <a:lnL>
                      <a:noFill/>
                    </a:lnL>
                    <a:lnR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-922,337,203,6­85,477.58 až 922,337,203,6­85,477.58</a:t>
                      </a:r>
                    </a:p>
                  </a:txBody>
                  <a:tcPr marL="57150" marR="57150" marT="57150" marB="57150" anchor="ctr">
                    <a:lnL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8 bajtů</a:t>
                      </a:r>
                    </a:p>
                  </a:txBody>
                  <a:tcPr marL="57150" marR="57150" marT="57150" marB="57150" anchor="ctr">
                    <a:lnL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</a:tr>
              <a:tr h="877601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smallmoney</a:t>
                      </a:r>
                    </a:p>
                  </a:txBody>
                  <a:tcPr marL="57150" marR="57150" marT="57150" marB="57150" anchor="ctr">
                    <a:lnL>
                      <a:noFill/>
                    </a:lnL>
                    <a:lnR w="9525" cap="flat" cmpd="sng" algn="ctr">
                      <a:solidFill>
                        <a:srgbClr val="F1F1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- 214,748.3648 to 214,748.3647</a:t>
                      </a:r>
                    </a:p>
                  </a:txBody>
                  <a:tcPr marL="57150" marR="57150" marT="57150" marB="57150" anchor="ctr">
                    <a:lnL w="9525" cap="flat" cmpd="sng" algn="ctr">
                      <a:solidFill>
                        <a:srgbClr val="F1F1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1F1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4 bajty</a:t>
                      </a:r>
                    </a:p>
                  </a:txBody>
                  <a:tcPr marL="57150" marR="57150" marT="57150" marB="57150" anchor="ctr">
                    <a:lnL w="9525" cap="flat" cmpd="sng" algn="ctr">
                      <a:solidFill>
                        <a:srgbClr val="F1F1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863670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Číselné – Microsoft SQL Server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028758233"/>
              </p:ext>
            </p:extLst>
          </p:nvPr>
        </p:nvGraphicFramePr>
        <p:xfrm>
          <a:off x="539553" y="2420888"/>
          <a:ext cx="7547172" cy="2162383"/>
        </p:xfrm>
        <a:graphic>
          <a:graphicData uri="http://schemas.openxmlformats.org/drawingml/2006/table">
            <a:tbl>
              <a:tblPr/>
              <a:tblGrid>
                <a:gridCol w="2515724"/>
                <a:gridCol w="2515724"/>
                <a:gridCol w="2515724"/>
              </a:tblGrid>
              <a:tr h="995383">
                <a:tc>
                  <a:txBody>
                    <a:bodyPr/>
                    <a:lstStyle/>
                    <a:p>
                      <a:pPr fontAlgn="t"/>
                      <a:r>
                        <a:rPr lang="cs-CZ">
                          <a:solidFill>
                            <a:srgbClr val="000000"/>
                          </a:solidFill>
                          <a:effectLst/>
                        </a:rPr>
                        <a:t>Datový typ</a:t>
                      </a:r>
                    </a:p>
                  </a:txBody>
                  <a:tcPr marL="57150" marR="57150" marT="57150" marB="57150">
                    <a:lnL>
                      <a:noFill/>
                    </a:lnL>
                    <a:lnR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>
                          <a:solidFill>
                            <a:srgbClr val="000000"/>
                          </a:solidFill>
                          <a:effectLst/>
                        </a:rPr>
                        <a:t>n</a:t>
                      </a: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>
                          <a:solidFill>
                            <a:srgbClr val="000000"/>
                          </a:solidFill>
                          <a:effectLst/>
                        </a:rPr>
                        <a:t>Paměť potřebná pro uložení</a:t>
                      </a: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</a:tr>
              <a:tr h="58350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float(n)</a:t>
                      </a:r>
                    </a:p>
                  </a:txBody>
                  <a:tcPr marL="57150" marR="57150" marT="57150" marB="57150" anchor="ctr">
                    <a:lnL>
                      <a:noFill/>
                    </a:lnL>
                    <a:lnR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1-24</a:t>
                      </a:r>
                    </a:p>
                  </a:txBody>
                  <a:tcPr marL="57150" marR="57150" marT="57150" marB="57150" anchor="ctr">
                    <a:lnL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4 bajty</a:t>
                      </a:r>
                    </a:p>
                  </a:txBody>
                  <a:tcPr marL="57150" marR="57150" marT="57150" marB="57150" anchor="ctr">
                    <a:lnL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</a:tr>
              <a:tr h="58350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float(n)</a:t>
                      </a:r>
                    </a:p>
                  </a:txBody>
                  <a:tcPr marL="57150" marR="57150" marT="57150" marB="57150" anchor="ctr">
                    <a:lnL>
                      <a:noFill/>
                    </a:lnL>
                    <a:lnR w="9525" cap="flat" cmpd="sng" algn="ctr">
                      <a:solidFill>
                        <a:srgbClr val="F1F1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25-53</a:t>
                      </a:r>
                    </a:p>
                  </a:txBody>
                  <a:tcPr marL="57150" marR="57150" marT="57150" marB="57150" anchor="ctr">
                    <a:lnL w="9525" cap="flat" cmpd="sng" algn="ctr">
                      <a:solidFill>
                        <a:srgbClr val="F1F1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1F1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9 bajtů</a:t>
                      </a:r>
                    </a:p>
                  </a:txBody>
                  <a:tcPr marL="57150" marR="57150" marT="57150" marB="57150" anchor="ctr">
                    <a:lnL w="9525" cap="flat" cmpd="sng" algn="ctr">
                      <a:solidFill>
                        <a:srgbClr val="F1F1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8069391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Numeric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Numeric</a:t>
            </a:r>
            <a:r>
              <a:rPr lang="cs-CZ" smtClean="0"/>
              <a:t>(5,2)   = 99.99</a:t>
            </a:r>
            <a:endParaRPr 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849</Words>
  <Application>Microsoft Office PowerPoint</Application>
  <PresentationFormat>Předvádění na obrazovce (4:3)</PresentationFormat>
  <Paragraphs>298</Paragraphs>
  <Slides>27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28" baseType="lpstr">
      <vt:lpstr>Motiv sady Office</vt:lpstr>
      <vt:lpstr>Databázové systémy přednáška 2 – Datové typy</vt:lpstr>
      <vt:lpstr>Datové typy</vt:lpstr>
      <vt:lpstr>Číselné datové typy</vt:lpstr>
      <vt:lpstr>Číselné v MySQL (Integer)</vt:lpstr>
      <vt:lpstr>Číselné v MySQL</vt:lpstr>
      <vt:lpstr>Číselné – Microsoft SQL Server</vt:lpstr>
      <vt:lpstr>Číselné – Microsoft SQL Server</vt:lpstr>
      <vt:lpstr>Číselné – Microsoft SQL Server</vt:lpstr>
      <vt:lpstr>Numeric</vt:lpstr>
      <vt:lpstr>Řetězcové - MySQL</vt:lpstr>
      <vt:lpstr>Datumové</vt:lpstr>
      <vt:lpstr>Datumové – Microsoft SQL Server</vt:lpstr>
      <vt:lpstr>Interval</vt:lpstr>
      <vt:lpstr>Ostatní datové typy – MS SQL</vt:lpstr>
      <vt:lpstr>Hodnota NULL</vt:lpstr>
      <vt:lpstr>Primární klíč – Primary Key</vt:lpstr>
      <vt:lpstr>Automaticky generované číslo</vt:lpstr>
      <vt:lpstr>Automatické číslo - Oracle</vt:lpstr>
      <vt:lpstr>Default hodnota</vt:lpstr>
      <vt:lpstr>Upřesnění datových typů</vt:lpstr>
      <vt:lpstr>Konverze datových typů</vt:lpstr>
      <vt:lpstr>Snímek 22</vt:lpstr>
      <vt:lpstr>XML data type</vt:lpstr>
      <vt:lpstr>XML - příklad</vt:lpstr>
      <vt:lpstr>XML subtypes</vt:lpstr>
      <vt:lpstr>Datový typ array</vt:lpstr>
      <vt:lpstr>Datový typ array - příklad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Databázové systémy</dc:title>
  <dc:creator>dan11hp</dc:creator>
  <cp:lastModifiedBy>Danel4</cp:lastModifiedBy>
  <cp:revision>32</cp:revision>
  <dcterms:created xsi:type="dcterms:W3CDTF">2016-09-11T12:48:50Z</dcterms:created>
  <dcterms:modified xsi:type="dcterms:W3CDTF">2016-11-03T19:41:42Z</dcterms:modified>
</cp:coreProperties>
</file>